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sldIdLst>
    <p:sldId id="266" r:id="rId4"/>
    <p:sldId id="257" r:id="rId5"/>
    <p:sldId id="258" r:id="rId6"/>
    <p:sldId id="259" r:id="rId7"/>
    <p:sldId id="260" r:id="rId8"/>
    <p:sldId id="261" r:id="rId9"/>
    <p:sldId id="262" r:id="rId10"/>
    <p:sldId id="263" r:id="rId11"/>
    <p:sldId id="264" r:id="rId12"/>
    <p:sldId id="265"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9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43B14-114E-4F71-B3FC-C338197DCA99}" type="datetimeFigureOut">
              <a:rPr lang="en-US" smtClean="0"/>
              <a:t>12/2/2020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EBF3A-E6B4-4799-BC2F-83C538425864}" type="slidenum">
              <a:rPr lang="en-US" smtClean="0"/>
              <a:t>‹#›</a:t>
            </a:fld>
            <a:endParaRPr lang="en-US"/>
          </a:p>
        </p:txBody>
      </p:sp>
    </p:spTree>
    <p:extLst>
      <p:ext uri="{BB962C8B-B14F-4D97-AF65-F5344CB8AC3E}">
        <p14:creationId xmlns:p14="http://schemas.microsoft.com/office/powerpoint/2010/main" val="115438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30330"/>
            <a:fld id="{ACFC54A5-596E-42F6-BB4B-A3C982982F82}" type="slidenum">
              <a:rPr lang="en-US" smtClean="0"/>
              <a:pPr defTabSz="930330"/>
              <a:t>1</a:t>
            </a:fld>
            <a:endParaRPr lang="en-US" dirty="0" smtClean="0"/>
          </a:p>
        </p:txBody>
      </p:sp>
      <p:sp>
        <p:nvSpPr>
          <p:cNvPr id="74755" name="Rectangle 2"/>
          <p:cNvSpPr>
            <a:spLocks noGrp="1" noRot="1" noChangeAspect="1" noChangeArrowheads="1" noTextEdit="1"/>
          </p:cNvSpPr>
          <p:nvPr>
            <p:ph type="sldImg"/>
          </p:nvPr>
        </p:nvSpPr>
        <p:spPr>
          <a:xfrm>
            <a:off x="1181100" y="693738"/>
            <a:ext cx="4649788" cy="3486150"/>
          </a:xfrm>
          <a:solidFill>
            <a:srgbClr val="FFFFFF"/>
          </a:solidFill>
          <a:ln/>
        </p:spPr>
      </p:sp>
      <p:sp>
        <p:nvSpPr>
          <p:cNvPr id="74756" name="Rectangle 3"/>
          <p:cNvSpPr>
            <a:spLocks noGrp="1" noChangeArrowheads="1"/>
          </p:cNvSpPr>
          <p:nvPr>
            <p:ph type="body" idx="1"/>
          </p:nvPr>
        </p:nvSpPr>
        <p:spPr>
          <a:xfrm>
            <a:off x="935634" y="4416098"/>
            <a:ext cx="5139134" cy="4185531"/>
          </a:xfrm>
          <a:solidFill>
            <a:srgbClr val="FFFFFF"/>
          </a:solidFill>
          <a:ln>
            <a:solidFill>
              <a:srgbClr val="000000"/>
            </a:solidFill>
          </a:ln>
        </p:spPr>
        <p:txBody>
          <a:bodyPr lIns="91408" tIns="45703" rIns="91408" bIns="45703"/>
          <a:lstStyle/>
          <a:p>
            <a:pPr eaLnBrk="1" hangingPunct="1"/>
            <a:endParaRPr lang="en-US" smtClean="0"/>
          </a:p>
        </p:txBody>
      </p:sp>
    </p:spTree>
    <p:extLst>
      <p:ext uri="{BB962C8B-B14F-4D97-AF65-F5344CB8AC3E}">
        <p14:creationId xmlns:p14="http://schemas.microsoft.com/office/powerpoint/2010/main" val="68723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A927F0-6975-4FC1-840F-33BA4DF67EA9}" type="slidenum">
              <a:rPr lang="en-US" smtClean="0"/>
              <a:pPr/>
              <a:t>3</a:t>
            </a:fld>
            <a:endParaRPr lang="en-US"/>
          </a:p>
        </p:txBody>
      </p:sp>
    </p:spTree>
    <p:extLst>
      <p:ext uri="{BB962C8B-B14F-4D97-AF65-F5344CB8AC3E}">
        <p14:creationId xmlns:p14="http://schemas.microsoft.com/office/powerpoint/2010/main" val="164748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D9361-D71F-4A46-9F16-5F5F19432D94}" type="slidenum">
              <a:rPr lang="en-US">
                <a:solidFill>
                  <a:prstClr val="black"/>
                </a:solidFill>
              </a:rPr>
              <a:pPr/>
              <a:t>11</a:t>
            </a:fld>
            <a:endParaRPr lang="en-US" dirty="0">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34170" y="4415379"/>
            <a:ext cx="5142062" cy="4183305"/>
          </a:xfrm>
        </p:spPr>
        <p:txBody>
          <a:bodyPr/>
          <a:lstStyle/>
          <a:p>
            <a:endParaRPr lang="en-US" dirty="0"/>
          </a:p>
        </p:txBody>
      </p:sp>
    </p:spTree>
    <p:extLst>
      <p:ext uri="{BB962C8B-B14F-4D97-AF65-F5344CB8AC3E}">
        <p14:creationId xmlns:p14="http://schemas.microsoft.com/office/powerpoint/2010/main" val="253248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1F503FB-5982-4964-8423-3389AD28EE1E}"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44212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42BD6C-6A38-4A01-8A2E-60771BAAB8A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03046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A927F0-6975-4FC1-840F-33BA4DF67EA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72859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42BD6C-6A38-4A01-8A2E-60771BAAB8A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465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A518C3-C337-4404-A149-D81CC6D453A3}"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2CE8E-7912-4B03-A45D-753E73C4C316}" type="slidenum">
              <a:rPr lang="en-US" smtClean="0"/>
              <a:t>‹#›</a:t>
            </a:fld>
            <a:endParaRPr lang="en-US"/>
          </a:p>
        </p:txBody>
      </p:sp>
    </p:spTree>
    <p:extLst>
      <p:ext uri="{BB962C8B-B14F-4D97-AF65-F5344CB8AC3E}">
        <p14:creationId xmlns:p14="http://schemas.microsoft.com/office/powerpoint/2010/main" val="93689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A518C3-C337-4404-A149-D81CC6D453A3}"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2CE8E-7912-4B03-A45D-753E73C4C316}" type="slidenum">
              <a:rPr lang="en-US" smtClean="0"/>
              <a:t>‹#›</a:t>
            </a:fld>
            <a:endParaRPr lang="en-US"/>
          </a:p>
        </p:txBody>
      </p:sp>
    </p:spTree>
    <p:extLst>
      <p:ext uri="{BB962C8B-B14F-4D97-AF65-F5344CB8AC3E}">
        <p14:creationId xmlns:p14="http://schemas.microsoft.com/office/powerpoint/2010/main" val="80830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A518C3-C337-4404-A149-D81CC6D453A3}"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2CE8E-7912-4B03-A45D-753E73C4C316}" type="slidenum">
              <a:rPr lang="en-US" smtClean="0"/>
              <a:t>‹#›</a:t>
            </a:fld>
            <a:endParaRPr lang="en-US"/>
          </a:p>
        </p:txBody>
      </p:sp>
    </p:spTree>
    <p:extLst>
      <p:ext uri="{BB962C8B-B14F-4D97-AF65-F5344CB8AC3E}">
        <p14:creationId xmlns:p14="http://schemas.microsoft.com/office/powerpoint/2010/main" val="46110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7CFE7-0AF3-449F-8BA7-EE4FDD11A975}"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ADE9AF-751A-4BFC-916F-A7259AE78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834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FE7-0AF3-449F-8BA7-EE4FDD11A975}"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ADE9AF-751A-4BFC-916F-A7259AE78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70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7CFE7-0AF3-449F-8BA7-EE4FDD11A975}"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ADE9AF-751A-4BFC-916F-A7259AE78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966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7CFE7-0AF3-449F-8BA7-EE4FDD11A975}" type="datetimeFigureOut">
              <a:rPr lang="en-US" smtClean="0">
                <a:solidFill>
                  <a:prstClr val="black">
                    <a:tint val="75000"/>
                  </a:prstClr>
                </a:solidFill>
              </a:rPr>
              <a:pPr/>
              <a:t>12/2/2020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ADE9AF-751A-4BFC-916F-A7259AE78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642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7CFE7-0AF3-449F-8BA7-EE4FDD11A975}" type="datetimeFigureOut">
              <a:rPr lang="en-US" smtClean="0">
                <a:solidFill>
                  <a:prstClr val="black">
                    <a:tint val="75000"/>
                  </a:prstClr>
                </a:solidFill>
              </a:rPr>
              <a:pPr/>
              <a:t>12/2/2020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1ADE9AF-751A-4BFC-916F-A7259AE78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20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7CFE7-0AF3-449F-8BA7-EE4FDD11A975}" type="datetimeFigureOut">
              <a:rPr lang="en-US" smtClean="0">
                <a:solidFill>
                  <a:prstClr val="black">
                    <a:tint val="75000"/>
                  </a:prstClr>
                </a:solidFill>
              </a:rPr>
              <a:pPr/>
              <a:t>12/2/2020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1ADE9AF-751A-4BFC-916F-A7259AE78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027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7CFE7-0AF3-449F-8BA7-EE4FDD11A975}" type="datetimeFigureOut">
              <a:rPr lang="en-US" smtClean="0">
                <a:solidFill>
                  <a:prstClr val="black">
                    <a:tint val="75000"/>
                  </a:prstClr>
                </a:solidFill>
              </a:rPr>
              <a:pPr/>
              <a:t>12/2/2020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1ADE9AF-751A-4BFC-916F-A7259AE78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99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7CFE7-0AF3-449F-8BA7-EE4FDD11A975}" type="datetimeFigureOut">
              <a:rPr lang="en-US" smtClean="0">
                <a:solidFill>
                  <a:prstClr val="black">
                    <a:tint val="75000"/>
                  </a:prstClr>
                </a:solidFill>
              </a:rPr>
              <a:pPr/>
              <a:t>12/2/2020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ADE9AF-751A-4BFC-916F-A7259AE78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70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A518C3-C337-4404-A149-D81CC6D453A3}"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2CE8E-7912-4B03-A45D-753E73C4C316}" type="slidenum">
              <a:rPr lang="en-US" smtClean="0"/>
              <a:t>‹#›</a:t>
            </a:fld>
            <a:endParaRPr lang="en-US"/>
          </a:p>
        </p:txBody>
      </p:sp>
    </p:spTree>
    <p:extLst>
      <p:ext uri="{BB962C8B-B14F-4D97-AF65-F5344CB8AC3E}">
        <p14:creationId xmlns:p14="http://schemas.microsoft.com/office/powerpoint/2010/main" val="2623520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7CFE7-0AF3-449F-8BA7-EE4FDD11A975}" type="datetimeFigureOut">
              <a:rPr lang="en-US" smtClean="0">
                <a:solidFill>
                  <a:prstClr val="black">
                    <a:tint val="75000"/>
                  </a:prstClr>
                </a:solidFill>
              </a:rPr>
              <a:pPr/>
              <a:t>12/2/2020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ADE9AF-751A-4BFC-916F-A7259AE78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335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FE7-0AF3-449F-8BA7-EE4FDD11A975}"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ADE9AF-751A-4BFC-916F-A7259AE78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023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FE7-0AF3-449F-8BA7-EE4FDD11A975}"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ADE9AF-751A-4BFC-916F-A7259AE78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598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CA722A-013E-4CD0-A902-B45455163039}" type="datetimeFigureOut">
              <a:rPr lang="en-US">
                <a:solidFill>
                  <a:prstClr val="black">
                    <a:tint val="75000"/>
                  </a:prstClr>
                </a:solidFill>
              </a:rPr>
              <a:pPr>
                <a:def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7C9F99-F607-4E69-B39A-C4BE234B160C}" type="slidenum">
              <a:rPr lang="en-US" altLang="en-US"/>
              <a:pPr>
                <a:defRPr/>
              </a:pPr>
              <a:t>‹#›</a:t>
            </a:fld>
            <a:endParaRPr lang="en-US" altLang="en-US"/>
          </a:p>
        </p:txBody>
      </p:sp>
    </p:spTree>
    <p:extLst>
      <p:ext uri="{BB962C8B-B14F-4D97-AF65-F5344CB8AC3E}">
        <p14:creationId xmlns:p14="http://schemas.microsoft.com/office/powerpoint/2010/main" val="3764430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81D32-9A72-4495-9590-4F3B3D26A26A}" type="datetimeFigureOut">
              <a:rPr lang="en-US">
                <a:solidFill>
                  <a:prstClr val="black">
                    <a:tint val="75000"/>
                  </a:prstClr>
                </a:solidFill>
              </a:rPr>
              <a:pPr>
                <a:def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F0E18A-D0C1-4BD5-ABBD-DE2DC7713658}" type="slidenum">
              <a:rPr lang="en-US" altLang="en-US"/>
              <a:pPr>
                <a:defRPr/>
              </a:pPr>
              <a:t>‹#›</a:t>
            </a:fld>
            <a:endParaRPr lang="en-US" altLang="en-US"/>
          </a:p>
        </p:txBody>
      </p:sp>
    </p:spTree>
    <p:extLst>
      <p:ext uri="{BB962C8B-B14F-4D97-AF65-F5344CB8AC3E}">
        <p14:creationId xmlns:p14="http://schemas.microsoft.com/office/powerpoint/2010/main" val="400641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016AE0-33D8-4878-A003-8C65835CADE8}" type="datetimeFigureOut">
              <a:rPr lang="en-US">
                <a:solidFill>
                  <a:prstClr val="black">
                    <a:tint val="75000"/>
                  </a:prstClr>
                </a:solidFill>
              </a:rPr>
              <a:pPr>
                <a:def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64CE20-950F-435F-AFFB-D43974400107}" type="slidenum">
              <a:rPr lang="en-US" altLang="en-US"/>
              <a:pPr>
                <a:defRPr/>
              </a:pPr>
              <a:t>‹#›</a:t>
            </a:fld>
            <a:endParaRPr lang="en-US" altLang="en-US"/>
          </a:p>
        </p:txBody>
      </p:sp>
    </p:spTree>
    <p:extLst>
      <p:ext uri="{BB962C8B-B14F-4D97-AF65-F5344CB8AC3E}">
        <p14:creationId xmlns:p14="http://schemas.microsoft.com/office/powerpoint/2010/main" val="2078305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5B69BC-CBA0-4719-9035-37A02A49196A}" type="datetimeFigureOut">
              <a:rPr lang="en-US">
                <a:solidFill>
                  <a:prstClr val="black">
                    <a:tint val="75000"/>
                  </a:prstClr>
                </a:solidFill>
              </a:rPr>
              <a:pPr>
                <a:defRPr/>
              </a:pPr>
              <a:t>12/2/2020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0F7A6DD-0B17-40AC-9022-26AF9B22F053}" type="slidenum">
              <a:rPr lang="en-US" altLang="en-US"/>
              <a:pPr>
                <a:defRPr/>
              </a:pPr>
              <a:t>‹#›</a:t>
            </a:fld>
            <a:endParaRPr lang="en-US" altLang="en-US"/>
          </a:p>
        </p:txBody>
      </p:sp>
    </p:spTree>
    <p:extLst>
      <p:ext uri="{BB962C8B-B14F-4D97-AF65-F5344CB8AC3E}">
        <p14:creationId xmlns:p14="http://schemas.microsoft.com/office/powerpoint/2010/main" val="3934785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869C2F-61DF-4CAB-AE1A-BE2F5D2F162B}" type="datetimeFigureOut">
              <a:rPr lang="en-US">
                <a:solidFill>
                  <a:prstClr val="black">
                    <a:tint val="75000"/>
                  </a:prstClr>
                </a:solidFill>
              </a:rPr>
              <a:pPr>
                <a:defRPr/>
              </a:pPr>
              <a:t>12/2/2020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5FFE0DE-0230-4383-8AC6-53B629BBFA2B}" type="slidenum">
              <a:rPr lang="en-US" altLang="en-US"/>
              <a:pPr>
                <a:defRPr/>
              </a:pPr>
              <a:t>‹#›</a:t>
            </a:fld>
            <a:endParaRPr lang="en-US" altLang="en-US"/>
          </a:p>
        </p:txBody>
      </p:sp>
    </p:spTree>
    <p:extLst>
      <p:ext uri="{BB962C8B-B14F-4D97-AF65-F5344CB8AC3E}">
        <p14:creationId xmlns:p14="http://schemas.microsoft.com/office/powerpoint/2010/main" val="31990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A9A1AC-D279-47B8-B886-A48B24D18AE3}" type="datetimeFigureOut">
              <a:rPr lang="en-US">
                <a:solidFill>
                  <a:prstClr val="black">
                    <a:tint val="75000"/>
                  </a:prstClr>
                </a:solidFill>
              </a:rPr>
              <a:pPr>
                <a:defRPr/>
              </a:pPr>
              <a:t>12/2/2020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4DD5AB2-2F32-4452-B5EA-8396BDA3B532}" type="slidenum">
              <a:rPr lang="en-US" altLang="en-US"/>
              <a:pPr>
                <a:defRPr/>
              </a:pPr>
              <a:t>‹#›</a:t>
            </a:fld>
            <a:endParaRPr lang="en-US" altLang="en-US"/>
          </a:p>
        </p:txBody>
      </p:sp>
    </p:spTree>
    <p:extLst>
      <p:ext uri="{BB962C8B-B14F-4D97-AF65-F5344CB8AC3E}">
        <p14:creationId xmlns:p14="http://schemas.microsoft.com/office/powerpoint/2010/main" val="4068395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9F0FA-3A94-48F6-9273-1E640B35BCA0}" type="datetimeFigureOut">
              <a:rPr lang="en-US">
                <a:solidFill>
                  <a:prstClr val="black">
                    <a:tint val="75000"/>
                  </a:prstClr>
                </a:solidFill>
              </a:rPr>
              <a:pPr>
                <a:defRPr/>
              </a:pPr>
              <a:t>12/2/2020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4F3EA16-F89F-4769-989B-23AB032203A3}" type="slidenum">
              <a:rPr lang="en-US" altLang="en-US"/>
              <a:pPr>
                <a:defRPr/>
              </a:pPr>
              <a:t>‹#›</a:t>
            </a:fld>
            <a:endParaRPr lang="en-US" altLang="en-US"/>
          </a:p>
        </p:txBody>
      </p:sp>
    </p:spTree>
    <p:extLst>
      <p:ext uri="{BB962C8B-B14F-4D97-AF65-F5344CB8AC3E}">
        <p14:creationId xmlns:p14="http://schemas.microsoft.com/office/powerpoint/2010/main" val="428672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A518C3-C337-4404-A149-D81CC6D453A3}"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2CE8E-7912-4B03-A45D-753E73C4C316}" type="slidenum">
              <a:rPr lang="en-US" smtClean="0"/>
              <a:t>‹#›</a:t>
            </a:fld>
            <a:endParaRPr lang="en-US"/>
          </a:p>
        </p:txBody>
      </p:sp>
    </p:spTree>
    <p:extLst>
      <p:ext uri="{BB962C8B-B14F-4D97-AF65-F5344CB8AC3E}">
        <p14:creationId xmlns:p14="http://schemas.microsoft.com/office/powerpoint/2010/main" val="31820010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3F80B3-2E0C-40FE-BE5A-613AD3F22013}" type="datetimeFigureOut">
              <a:rPr lang="en-US">
                <a:solidFill>
                  <a:prstClr val="black">
                    <a:tint val="75000"/>
                  </a:prstClr>
                </a:solidFill>
              </a:rPr>
              <a:pPr>
                <a:defRPr/>
              </a:pPr>
              <a:t>12/2/2020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75285C9-B760-4F51-9363-BCFC98BA814F}" type="slidenum">
              <a:rPr lang="en-US" altLang="en-US"/>
              <a:pPr>
                <a:defRPr/>
              </a:pPr>
              <a:t>‹#›</a:t>
            </a:fld>
            <a:endParaRPr lang="en-US" altLang="en-US"/>
          </a:p>
        </p:txBody>
      </p:sp>
    </p:spTree>
    <p:extLst>
      <p:ext uri="{BB962C8B-B14F-4D97-AF65-F5344CB8AC3E}">
        <p14:creationId xmlns:p14="http://schemas.microsoft.com/office/powerpoint/2010/main" val="3529240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B03642-09A7-413C-9D0F-83A19DAA2D10}" type="datetimeFigureOut">
              <a:rPr lang="en-US">
                <a:solidFill>
                  <a:prstClr val="black">
                    <a:tint val="75000"/>
                  </a:prstClr>
                </a:solidFill>
              </a:rPr>
              <a:pPr>
                <a:defRPr/>
              </a:pPr>
              <a:t>12/2/2020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CDA9FC-5508-4FEF-8540-D06A262337BD}" type="slidenum">
              <a:rPr lang="en-US" altLang="en-US"/>
              <a:pPr>
                <a:defRPr/>
              </a:pPr>
              <a:t>‹#›</a:t>
            </a:fld>
            <a:endParaRPr lang="en-US" altLang="en-US"/>
          </a:p>
        </p:txBody>
      </p:sp>
    </p:spTree>
    <p:extLst>
      <p:ext uri="{BB962C8B-B14F-4D97-AF65-F5344CB8AC3E}">
        <p14:creationId xmlns:p14="http://schemas.microsoft.com/office/powerpoint/2010/main" val="2443733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201EF0-9FCA-4F12-A7A1-01B4C802CF93}" type="datetimeFigureOut">
              <a:rPr lang="en-US">
                <a:solidFill>
                  <a:prstClr val="black">
                    <a:tint val="75000"/>
                  </a:prstClr>
                </a:solidFill>
              </a:rPr>
              <a:pPr>
                <a:def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8D8FBA-6135-43AC-9972-4478178B31FE}" type="slidenum">
              <a:rPr lang="en-US" altLang="en-US"/>
              <a:pPr>
                <a:defRPr/>
              </a:pPr>
              <a:t>‹#›</a:t>
            </a:fld>
            <a:endParaRPr lang="en-US" altLang="en-US"/>
          </a:p>
        </p:txBody>
      </p:sp>
    </p:spTree>
    <p:extLst>
      <p:ext uri="{BB962C8B-B14F-4D97-AF65-F5344CB8AC3E}">
        <p14:creationId xmlns:p14="http://schemas.microsoft.com/office/powerpoint/2010/main" val="3277071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74DB0A-5393-4A2D-B078-98CD54730A5C}" type="datetimeFigureOut">
              <a:rPr lang="en-US">
                <a:solidFill>
                  <a:prstClr val="black">
                    <a:tint val="75000"/>
                  </a:prstClr>
                </a:solidFill>
              </a:rPr>
              <a:pPr>
                <a:def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D4EBE5-F71F-4C62-856C-235D0DCC93D8}" type="slidenum">
              <a:rPr lang="en-US" altLang="en-US"/>
              <a:pPr>
                <a:defRPr/>
              </a:pPr>
              <a:t>‹#›</a:t>
            </a:fld>
            <a:endParaRPr lang="en-US" altLang="en-US"/>
          </a:p>
        </p:txBody>
      </p:sp>
    </p:spTree>
    <p:extLst>
      <p:ext uri="{BB962C8B-B14F-4D97-AF65-F5344CB8AC3E}">
        <p14:creationId xmlns:p14="http://schemas.microsoft.com/office/powerpoint/2010/main" val="365306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A518C3-C337-4404-A149-D81CC6D453A3}"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2CE8E-7912-4B03-A45D-753E73C4C316}" type="slidenum">
              <a:rPr lang="en-US" smtClean="0"/>
              <a:t>‹#›</a:t>
            </a:fld>
            <a:endParaRPr lang="en-US"/>
          </a:p>
        </p:txBody>
      </p:sp>
    </p:spTree>
    <p:extLst>
      <p:ext uri="{BB962C8B-B14F-4D97-AF65-F5344CB8AC3E}">
        <p14:creationId xmlns:p14="http://schemas.microsoft.com/office/powerpoint/2010/main" val="307718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A518C3-C337-4404-A149-D81CC6D453A3}"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A2CE8E-7912-4B03-A45D-753E73C4C316}" type="slidenum">
              <a:rPr lang="en-US" smtClean="0"/>
              <a:t>‹#›</a:t>
            </a:fld>
            <a:endParaRPr lang="en-US"/>
          </a:p>
        </p:txBody>
      </p:sp>
    </p:spTree>
    <p:extLst>
      <p:ext uri="{BB962C8B-B14F-4D97-AF65-F5344CB8AC3E}">
        <p14:creationId xmlns:p14="http://schemas.microsoft.com/office/powerpoint/2010/main" val="322271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A518C3-C337-4404-A149-D81CC6D453A3}"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A2CE8E-7912-4B03-A45D-753E73C4C316}" type="slidenum">
              <a:rPr lang="en-US" smtClean="0"/>
              <a:t>‹#›</a:t>
            </a:fld>
            <a:endParaRPr lang="en-US"/>
          </a:p>
        </p:txBody>
      </p:sp>
    </p:spTree>
    <p:extLst>
      <p:ext uri="{BB962C8B-B14F-4D97-AF65-F5344CB8AC3E}">
        <p14:creationId xmlns:p14="http://schemas.microsoft.com/office/powerpoint/2010/main" val="12040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518C3-C337-4404-A149-D81CC6D453A3}"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A2CE8E-7912-4B03-A45D-753E73C4C316}" type="slidenum">
              <a:rPr lang="en-US" smtClean="0"/>
              <a:t>‹#›</a:t>
            </a:fld>
            <a:endParaRPr lang="en-US"/>
          </a:p>
        </p:txBody>
      </p:sp>
    </p:spTree>
    <p:extLst>
      <p:ext uri="{BB962C8B-B14F-4D97-AF65-F5344CB8AC3E}">
        <p14:creationId xmlns:p14="http://schemas.microsoft.com/office/powerpoint/2010/main" val="26625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518C3-C337-4404-A149-D81CC6D453A3}"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2CE8E-7912-4B03-A45D-753E73C4C316}" type="slidenum">
              <a:rPr lang="en-US" smtClean="0"/>
              <a:t>‹#›</a:t>
            </a:fld>
            <a:endParaRPr lang="en-US"/>
          </a:p>
        </p:txBody>
      </p:sp>
    </p:spTree>
    <p:extLst>
      <p:ext uri="{BB962C8B-B14F-4D97-AF65-F5344CB8AC3E}">
        <p14:creationId xmlns:p14="http://schemas.microsoft.com/office/powerpoint/2010/main" val="291766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518C3-C337-4404-A149-D81CC6D453A3}"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2CE8E-7912-4B03-A45D-753E73C4C316}" type="slidenum">
              <a:rPr lang="en-US" smtClean="0"/>
              <a:t>‹#›</a:t>
            </a:fld>
            <a:endParaRPr lang="en-US"/>
          </a:p>
        </p:txBody>
      </p:sp>
    </p:spTree>
    <p:extLst>
      <p:ext uri="{BB962C8B-B14F-4D97-AF65-F5344CB8AC3E}">
        <p14:creationId xmlns:p14="http://schemas.microsoft.com/office/powerpoint/2010/main" val="241384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518C3-C337-4404-A149-D81CC6D453A3}" type="datetimeFigureOut">
              <a:rPr lang="en-US" smtClean="0"/>
              <a:t>12/2/2020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2CE8E-7912-4B03-A45D-753E73C4C316}" type="slidenum">
              <a:rPr lang="en-US" smtClean="0"/>
              <a:t>‹#›</a:t>
            </a:fld>
            <a:endParaRPr lang="en-US"/>
          </a:p>
        </p:txBody>
      </p:sp>
    </p:spTree>
    <p:extLst>
      <p:ext uri="{BB962C8B-B14F-4D97-AF65-F5344CB8AC3E}">
        <p14:creationId xmlns:p14="http://schemas.microsoft.com/office/powerpoint/2010/main" val="3599809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7CFE7-0AF3-449F-8BA7-EE4FDD11A975}"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DE9AF-751A-4BFC-916F-A7259AE78B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655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899BA"/>
            </a:gs>
            <a:gs pos="999">
              <a:srgbClr val="8CA3B6"/>
            </a:gs>
            <a:gs pos="100000">
              <a:srgbClr val="2E353E"/>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213344D-E544-4E89-A09F-0822AB50FA27}" type="datetimeFigureOut">
              <a:rPr lang="en-US">
                <a:solidFill>
                  <a:prstClr val="black">
                    <a:tint val="75000"/>
                  </a:prstClr>
                </a:solidFill>
              </a:rPr>
              <a:pPr>
                <a:defRPr/>
              </a:pPr>
              <a:t>12/2/2020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9CD7338B-EDA2-47E1-9217-B9C8E42E537A}"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873201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371600"/>
            <a:ext cx="7772400" cy="1143000"/>
          </a:xfrm>
        </p:spPr>
        <p:txBody>
          <a:bodyPr>
            <a:normAutofit/>
          </a:bodyPr>
          <a:lstStyle/>
          <a:p>
            <a:pPr eaLnBrk="1" hangingPunct="1"/>
            <a:r>
              <a:rPr lang="en-US" dirty="0" smtClean="0"/>
              <a:t>Ocean Resources</a:t>
            </a:r>
          </a:p>
        </p:txBody>
      </p:sp>
      <p:sp>
        <p:nvSpPr>
          <p:cNvPr id="5123" name="Rectangle 3"/>
          <p:cNvSpPr>
            <a:spLocks noGrp="1" noChangeArrowheads="1"/>
          </p:cNvSpPr>
          <p:nvPr>
            <p:ph type="subTitle" idx="1"/>
          </p:nvPr>
        </p:nvSpPr>
        <p:spPr>
          <a:xfrm>
            <a:off x="1371600" y="3200400"/>
            <a:ext cx="6477000" cy="3200400"/>
          </a:xfrm>
        </p:spPr>
        <p:txBody>
          <a:bodyPr/>
          <a:lstStyle/>
          <a:p>
            <a:pPr eaLnBrk="1" hangingPunct="1"/>
            <a:r>
              <a:rPr lang="en-US" dirty="0" smtClean="0"/>
              <a:t>Lecture 25</a:t>
            </a:r>
          </a:p>
          <a:p>
            <a:pPr eaLnBrk="1" hangingPunct="1"/>
            <a:r>
              <a:rPr lang="en-US" dirty="0" smtClean="0"/>
              <a:t>Fundamentals of Earth Resources</a:t>
            </a:r>
          </a:p>
          <a:p>
            <a:pPr eaLnBrk="1" hangingPunct="1">
              <a:lnSpc>
                <a:spcPct val="20000"/>
              </a:lnSpc>
            </a:pPr>
            <a:endParaRPr lang="en-US" dirty="0" smtClean="0"/>
          </a:p>
          <a:p>
            <a:pPr eaLnBrk="1" hangingPunct="1"/>
            <a:r>
              <a:rPr lang="en-US" sz="2400" dirty="0" smtClean="0">
                <a:solidFill>
                  <a:srgbClr val="009900"/>
                </a:solidFill>
              </a:rPr>
              <a:t>The co-evolution of science, technology and law</a:t>
            </a:r>
          </a:p>
          <a:p>
            <a:pPr eaLnBrk="1" hangingPunct="1">
              <a:lnSpc>
                <a:spcPct val="60000"/>
              </a:lnSpc>
            </a:pPr>
            <a:endParaRPr lang="en-US" sz="2400" dirty="0" smtClean="0"/>
          </a:p>
          <a:p>
            <a:pPr eaLnBrk="1" hangingPunct="1"/>
            <a:r>
              <a:rPr lang="en-US" sz="2400" dirty="0" smtClean="0"/>
              <a:t>L. M. Cathles</a:t>
            </a:r>
          </a:p>
          <a:p>
            <a:pPr eaLnBrk="1" hangingPunct="1"/>
            <a:r>
              <a:rPr lang="en-US" sz="2400" dirty="0" smtClean="0"/>
              <a:t>2017</a:t>
            </a:r>
          </a:p>
        </p:txBody>
      </p:sp>
    </p:spTree>
    <p:extLst>
      <p:ext uri="{BB962C8B-B14F-4D97-AF65-F5344CB8AC3E}">
        <p14:creationId xmlns:p14="http://schemas.microsoft.com/office/powerpoint/2010/main" val="375413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Economic Zone</a:t>
            </a:r>
            <a:endParaRPr lang="en-US" dirty="0"/>
          </a:p>
        </p:txBody>
      </p:sp>
      <p:pic>
        <p:nvPicPr>
          <p:cNvPr id="46082" name="Picture 2" descr="http://oceanworld.tamu.edu/resources/oceanography-book/Images/eez.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88" y="1905000"/>
            <a:ext cx="884093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5029200"/>
            <a:ext cx="10191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8153400" y="3886200"/>
            <a:ext cx="1524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04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eurekalert.org/images/kidsnews/FisherSMOKER.jpg"/>
          <p:cNvPicPr>
            <a:picLocks noChangeAspect="1" noChangeArrowheads="1"/>
          </p:cNvPicPr>
          <p:nvPr/>
        </p:nvPicPr>
        <p:blipFill>
          <a:blip r:embed="rId3" cstate="print"/>
          <a:srcRect/>
          <a:stretch>
            <a:fillRect/>
          </a:stretch>
        </p:blipFill>
        <p:spPr bwMode="auto">
          <a:xfrm>
            <a:off x="0" y="0"/>
            <a:ext cx="9144000" cy="6855080"/>
          </a:xfrm>
          <a:prstGeom prst="rect">
            <a:avLst/>
          </a:prstGeom>
          <a:noFill/>
        </p:spPr>
      </p:pic>
      <p:sp>
        <p:nvSpPr>
          <p:cNvPr id="6147" name="Rectangle 3"/>
          <p:cNvSpPr>
            <a:spLocks noGrp="1" noChangeArrowheads="1"/>
          </p:cNvSpPr>
          <p:nvPr>
            <p:ph type="title"/>
          </p:nvPr>
        </p:nvSpPr>
        <p:spPr>
          <a:xfrm>
            <a:off x="0" y="0"/>
            <a:ext cx="9144000" cy="6858000"/>
          </a:xfrm>
          <a:noFill/>
          <a:ln/>
        </p:spPr>
        <p:txBody>
          <a:bodyPr>
            <a:normAutofit fontScale="90000"/>
          </a:bodyPr>
          <a:lstStyle/>
          <a:p>
            <a:pPr>
              <a:lnSpc>
                <a:spcPct val="80000"/>
              </a:lnSpc>
            </a:pPr>
            <a:r>
              <a:rPr lang="en-US" sz="4000" b="1" dirty="0" smtClean="0">
                <a:solidFill>
                  <a:schemeClr val="bg1"/>
                </a:solidFill>
              </a:rPr>
              <a:t>The importance of ocean resources in sustaining humanity over the next millennia </a:t>
            </a:r>
            <a:r>
              <a:rPr lang="en-US" sz="3100" b="1" dirty="0" smtClean="0">
                <a:solidFill>
                  <a:schemeClr val="bg1"/>
                </a:solidFill>
              </a:rPr>
              <a:t>and the importance of starting now</a:t>
            </a: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2400" b="1" dirty="0" smtClean="0">
                <a:solidFill>
                  <a:schemeClr val="bg1"/>
                </a:solidFill>
              </a:rPr>
              <a:t>Keynote in</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3200" b="1" dirty="0" smtClean="0">
                <a:solidFill>
                  <a:schemeClr val="bg1"/>
                </a:solidFill>
              </a:rPr>
              <a:t>From seafloor hydrothermal systems to the sustainable exploitation of massive sulfide deposits</a:t>
            </a:r>
            <a:br>
              <a:rPr lang="en-US" sz="3200" b="1" dirty="0" smtClean="0">
                <a:solidFill>
                  <a:schemeClr val="bg1"/>
                </a:solidFill>
              </a:rPr>
            </a:br>
            <a:r>
              <a:rPr lang="en-US" sz="2700" b="1" dirty="0" smtClean="0">
                <a:solidFill>
                  <a:schemeClr val="bg1"/>
                </a:solidFill>
              </a:rPr>
              <a:t>myths and realities of the deep sea</a:t>
            </a:r>
            <a:r>
              <a:rPr lang="en-US" sz="2700" b="1" dirty="0">
                <a:solidFill>
                  <a:schemeClr val="bg1"/>
                </a:solidFill>
              </a:rPr>
              <a:t/>
            </a:r>
            <a:br>
              <a:rPr lang="en-US" sz="2700" b="1" dirty="0">
                <a:solidFill>
                  <a:schemeClr val="bg1"/>
                </a:solidFill>
              </a:rPr>
            </a:br>
            <a:r>
              <a:rPr lang="en-US" sz="2000" b="1" dirty="0">
                <a:solidFill>
                  <a:schemeClr val="bg1"/>
                </a:solidFill>
              </a:rPr>
              <a:t/>
            </a:r>
            <a:br>
              <a:rPr lang="en-US" sz="2000" b="1" dirty="0">
                <a:solidFill>
                  <a:schemeClr val="bg1"/>
                </a:solidFill>
              </a:rPr>
            </a:br>
            <a:r>
              <a:rPr lang="en-US" sz="2800" b="1" dirty="0" smtClean="0">
                <a:solidFill>
                  <a:schemeClr val="bg1"/>
                </a:solidFill>
              </a:rPr>
              <a:t>Workshop</a:t>
            </a:r>
            <a:r>
              <a:rPr lang="en-US" sz="2000" b="1" dirty="0">
                <a:solidFill>
                  <a:schemeClr val="bg1"/>
                </a:solidFill>
              </a:rPr>
              <a:t/>
            </a:r>
            <a:br>
              <a:rPr lang="en-US" sz="2000" b="1" dirty="0">
                <a:solidFill>
                  <a:schemeClr val="bg1"/>
                </a:solidFill>
              </a:rPr>
            </a:br>
            <a:r>
              <a:rPr lang="en-US" sz="2000" b="1" dirty="0">
                <a:solidFill>
                  <a:schemeClr val="bg1"/>
                </a:solidFill>
              </a:rPr>
              <a:t/>
            </a:r>
            <a:br>
              <a:rPr lang="en-US" sz="2000" b="1" dirty="0">
                <a:solidFill>
                  <a:schemeClr val="bg1"/>
                </a:solidFill>
              </a:rPr>
            </a:br>
            <a:r>
              <a:rPr lang="en-US" sz="2400" b="1" dirty="0" smtClean="0">
                <a:solidFill>
                  <a:schemeClr val="bg1"/>
                </a:solidFill>
              </a:rPr>
              <a:t>Bergen, Norway</a:t>
            </a:r>
            <a:br>
              <a:rPr lang="en-US" sz="2400" b="1" dirty="0" smtClean="0">
                <a:solidFill>
                  <a:schemeClr val="bg1"/>
                </a:solidFill>
              </a:rPr>
            </a:br>
            <a:r>
              <a:rPr lang="en-US" sz="2400" b="1" dirty="0" smtClean="0">
                <a:solidFill>
                  <a:schemeClr val="bg1"/>
                </a:solidFill>
              </a:rPr>
              <a:t>May 11, 2015</a:t>
            </a:r>
            <a:r>
              <a:rPr lang="en-US" sz="2000" b="1" dirty="0">
                <a:solidFill>
                  <a:schemeClr val="bg1"/>
                </a:solidFill>
              </a:rPr>
              <a:t/>
            </a:r>
            <a:br>
              <a:rPr lang="en-US" sz="2000" b="1" dirty="0">
                <a:solidFill>
                  <a:schemeClr val="bg1"/>
                </a:solidFill>
              </a:rPr>
            </a:br>
            <a:r>
              <a:rPr lang="en-US" sz="2700" b="1" dirty="0">
                <a:solidFill>
                  <a:schemeClr val="bg1"/>
                </a:solidFill>
              </a:rPr>
              <a:t/>
            </a:r>
            <a:br>
              <a:rPr lang="en-US" sz="2700" b="1" dirty="0">
                <a:solidFill>
                  <a:schemeClr val="bg1"/>
                </a:solidFill>
              </a:rPr>
            </a:br>
            <a:r>
              <a:rPr lang="en-US" sz="2400" b="1" dirty="0" smtClean="0">
                <a:solidFill>
                  <a:schemeClr val="bg1"/>
                </a:solidFill>
              </a:rPr>
              <a:t>by</a:t>
            </a:r>
            <a:r>
              <a:rPr lang="en-US" sz="2400" b="1" dirty="0">
                <a:solidFill>
                  <a:schemeClr val="bg1"/>
                </a:solidFill>
              </a:rPr>
              <a:t/>
            </a:r>
            <a:br>
              <a:rPr lang="en-US" sz="2400" b="1" dirty="0">
                <a:solidFill>
                  <a:schemeClr val="bg1"/>
                </a:solidFill>
              </a:rPr>
            </a:br>
            <a:r>
              <a:rPr lang="en-US" sz="2400" b="1" dirty="0">
                <a:solidFill>
                  <a:schemeClr val="bg1"/>
                </a:solidFill>
              </a:rPr>
              <a:t/>
            </a:r>
            <a:br>
              <a:rPr lang="en-US" sz="2400" b="1" dirty="0">
                <a:solidFill>
                  <a:schemeClr val="bg1"/>
                </a:solidFill>
              </a:rPr>
            </a:br>
            <a:r>
              <a:rPr lang="en-US" sz="2400" b="1" dirty="0">
                <a:solidFill>
                  <a:schemeClr val="bg1"/>
                </a:solidFill>
              </a:rPr>
              <a:t>Lawrence M. </a:t>
            </a:r>
            <a:r>
              <a:rPr lang="en-US" sz="2400" b="1" dirty="0" smtClean="0">
                <a:solidFill>
                  <a:schemeClr val="bg1"/>
                </a:solidFill>
              </a:rPr>
              <a:t>Cathles</a:t>
            </a:r>
            <a:r>
              <a:rPr lang="en-US" sz="2400" b="1" dirty="0">
                <a:solidFill>
                  <a:schemeClr val="bg1"/>
                </a:solidFill>
              </a:rPr>
              <a:t/>
            </a:r>
            <a:br>
              <a:rPr lang="en-US" sz="2400" b="1" dirty="0">
                <a:solidFill>
                  <a:schemeClr val="bg1"/>
                </a:solidFill>
              </a:rPr>
            </a:br>
            <a:r>
              <a:rPr lang="en-US" sz="2400" b="1" dirty="0">
                <a:solidFill>
                  <a:schemeClr val="bg1"/>
                </a:solidFill>
              </a:rPr>
              <a:t>Cornell University</a:t>
            </a:r>
            <a:br>
              <a:rPr lang="en-US" sz="2400" b="1" dirty="0">
                <a:solidFill>
                  <a:schemeClr val="bg1"/>
                </a:solidFill>
              </a:rPr>
            </a:br>
            <a:r>
              <a:rPr lang="en-US" sz="1600" b="1" dirty="0">
                <a:solidFill>
                  <a:schemeClr val="bg1"/>
                </a:solidFill>
              </a:rPr>
              <a:t/>
            </a:r>
            <a:br>
              <a:rPr lang="en-US" sz="1600" b="1" dirty="0">
                <a:solidFill>
                  <a:schemeClr val="bg1"/>
                </a:solidFill>
              </a:rPr>
            </a:br>
            <a:endParaRPr lang="en-US" sz="2000" b="1" dirty="0">
              <a:solidFill>
                <a:schemeClr val="bg1"/>
              </a:solidFill>
            </a:endParaRPr>
          </a:p>
        </p:txBody>
      </p:sp>
      <p:sp>
        <p:nvSpPr>
          <p:cNvPr id="4" name="Rectangle 3"/>
          <p:cNvSpPr/>
          <p:nvPr/>
        </p:nvSpPr>
        <p:spPr>
          <a:xfrm>
            <a:off x="2889565" y="6488668"/>
            <a:ext cx="6254435" cy="369332"/>
          </a:xfrm>
          <a:prstGeom prst="rect">
            <a:avLst/>
          </a:prstGeom>
        </p:spPr>
        <p:txBody>
          <a:bodyPr wrap="square">
            <a:spAutoFit/>
          </a:bodyPr>
          <a:lstStyle/>
          <a:p>
            <a:r>
              <a:rPr lang="en-US" dirty="0">
                <a:solidFill>
                  <a:srgbClr val="9BBB59">
                    <a:lumMod val="40000"/>
                    <a:lumOff val="60000"/>
                  </a:srgbClr>
                </a:solidFill>
              </a:rPr>
              <a:t>http://www.eurekalert.org/images/kidsnews/FisherSMOKER.jpg</a:t>
            </a:r>
          </a:p>
        </p:txBody>
      </p:sp>
      <p:sp>
        <p:nvSpPr>
          <p:cNvPr id="2" name="TextBox 1"/>
          <p:cNvSpPr txBox="1"/>
          <p:nvPr/>
        </p:nvSpPr>
        <p:spPr>
          <a:xfrm rot="19813756">
            <a:off x="314197" y="4579278"/>
            <a:ext cx="2548326" cy="523220"/>
          </a:xfrm>
          <a:prstGeom prst="rect">
            <a:avLst/>
          </a:prstGeom>
          <a:noFill/>
        </p:spPr>
        <p:txBody>
          <a:bodyPr wrap="none" rtlCol="0">
            <a:spAutoFit/>
          </a:bodyPr>
          <a:lstStyle/>
          <a:p>
            <a:r>
              <a:rPr lang="en-US" sz="2800" dirty="0" smtClean="0">
                <a:solidFill>
                  <a:schemeClr val="bg1"/>
                </a:solidFill>
              </a:rPr>
              <a:t>Cindy van Dover</a:t>
            </a:r>
            <a:endParaRPr lang="en-US" sz="2800" dirty="0">
              <a:solidFill>
                <a:schemeClr val="bg1"/>
              </a:solidFill>
            </a:endParaRPr>
          </a:p>
        </p:txBody>
      </p:sp>
    </p:spTree>
    <p:extLst>
      <p:ext uri="{BB962C8B-B14F-4D97-AF65-F5344CB8AC3E}">
        <p14:creationId xmlns:p14="http://schemas.microsoft.com/office/powerpoint/2010/main" val="2444374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idx="1"/>
          </p:nvPr>
        </p:nvSpPr>
        <p:spPr/>
        <p:txBody>
          <a:bodyPr/>
          <a:lstStyle/>
          <a:p>
            <a:r>
              <a:rPr lang="en-US" dirty="0" smtClean="0"/>
              <a:t>Should we mine the sea floor?</a:t>
            </a:r>
          </a:p>
          <a:p>
            <a:r>
              <a:rPr lang="en-US" dirty="0" smtClean="0"/>
              <a:t>When should we start?</a:t>
            </a:r>
          </a:p>
          <a:p>
            <a:r>
              <a:rPr lang="en-US" dirty="0" smtClean="0"/>
              <a:t>Why?</a:t>
            </a:r>
            <a:endParaRPr lang="en-US" dirty="0"/>
          </a:p>
        </p:txBody>
      </p:sp>
    </p:spTree>
    <p:extLst>
      <p:ext uri="{BB962C8B-B14F-4D97-AF65-F5344CB8AC3E}">
        <p14:creationId xmlns:p14="http://schemas.microsoft.com/office/powerpoint/2010/main" val="149296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solidFill>
                  <a:srgbClr val="002060"/>
                </a:solidFill>
              </a:rPr>
              <a:t>Seafloor exploitation</a:t>
            </a:r>
          </a:p>
        </p:txBody>
      </p:sp>
      <p:graphicFrame>
        <p:nvGraphicFramePr>
          <p:cNvPr id="2" name="Content Placeholder 1"/>
          <p:cNvGraphicFramePr>
            <a:graphicFrameLocks noGrp="1"/>
          </p:cNvGraphicFramePr>
          <p:nvPr>
            <p:ph idx="1"/>
          </p:nvPr>
        </p:nvGraphicFramePr>
        <p:xfrm>
          <a:off x="304800" y="1600200"/>
          <a:ext cx="8534401" cy="445456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895601">
                  <a:extLst>
                    <a:ext uri="{9D8B030D-6E8A-4147-A177-3AD203B41FA5}">
                      <a16:colId xmlns:a16="http://schemas.microsoft.com/office/drawing/2014/main" val="20002"/>
                    </a:ext>
                  </a:extLst>
                </a:gridCol>
              </a:tblGrid>
              <a:tr h="370446">
                <a:tc>
                  <a:txBody>
                    <a:bodyPr/>
                    <a:lstStyle/>
                    <a:p>
                      <a:pPr algn="ctr"/>
                      <a:endParaRPr lang="en-US" sz="1600" dirty="0"/>
                    </a:p>
                  </a:txBody>
                  <a:tcPr marT="45670" marB="45670"/>
                </a:tc>
                <a:tc>
                  <a:txBody>
                    <a:bodyPr/>
                    <a:lstStyle/>
                    <a:p>
                      <a:pPr algn="ctr"/>
                      <a:r>
                        <a:rPr lang="en-US" sz="1600" dirty="0" smtClean="0"/>
                        <a:t>Advantages v. land-based mining</a:t>
                      </a:r>
                      <a:endParaRPr lang="en-US" sz="1600" dirty="0"/>
                    </a:p>
                  </a:txBody>
                  <a:tcPr marT="45670" marB="45670"/>
                </a:tc>
                <a:tc>
                  <a:txBody>
                    <a:bodyPr/>
                    <a:lstStyle/>
                    <a:p>
                      <a:pPr algn="ctr"/>
                      <a:r>
                        <a:rPr lang="en-US" sz="1600" dirty="0" smtClean="0"/>
                        <a:t>Challenges</a:t>
                      </a:r>
                      <a:endParaRPr lang="en-US" sz="1600" dirty="0"/>
                    </a:p>
                  </a:txBody>
                  <a:tcPr marT="45670" marB="45670"/>
                </a:tc>
                <a:extLst>
                  <a:ext uri="{0D108BD9-81ED-4DB2-BD59-A6C34878D82A}">
                    <a16:rowId xmlns:a16="http://schemas.microsoft.com/office/drawing/2014/main" val="10000"/>
                  </a:ext>
                </a:extLst>
              </a:tr>
              <a:tr h="2042040">
                <a:tc>
                  <a:txBody>
                    <a:bodyPr/>
                    <a:lstStyle/>
                    <a:p>
                      <a:pPr algn="l"/>
                      <a:r>
                        <a:rPr lang="en-US" sz="1600" dirty="0" smtClean="0"/>
                        <a:t>Seafloor</a:t>
                      </a:r>
                      <a:r>
                        <a:rPr lang="en-US" sz="1600" baseline="0" dirty="0" smtClean="0"/>
                        <a:t> massive sulfides</a:t>
                      </a:r>
                      <a:endParaRPr lang="en-US" sz="1600" dirty="0"/>
                    </a:p>
                  </a:txBody>
                  <a:tcPr marT="45670" marB="45670"/>
                </a:tc>
                <a:tc>
                  <a:txBody>
                    <a:bodyPr/>
                    <a:lstStyle/>
                    <a:p>
                      <a:pPr marL="285750" indent="-285750" algn="l">
                        <a:buFont typeface="Arial" pitchFamily="34" charset="0"/>
                        <a:buChar char="•"/>
                      </a:pPr>
                      <a:r>
                        <a:rPr lang="en-US" sz="1600" dirty="0" smtClean="0"/>
                        <a:t>Easy to discover</a:t>
                      </a:r>
                    </a:p>
                    <a:p>
                      <a:pPr marL="285750" indent="-285750" algn="l">
                        <a:buFont typeface="Arial" pitchFamily="34" charset="0"/>
                        <a:buChar char="•"/>
                      </a:pPr>
                      <a:r>
                        <a:rPr lang="en-US" sz="1600" dirty="0" smtClean="0"/>
                        <a:t>Focused</a:t>
                      </a:r>
                      <a:r>
                        <a:rPr lang="en-US" sz="1600" baseline="0" dirty="0" smtClean="0"/>
                        <a:t> in small high grade body</a:t>
                      </a:r>
                      <a:endParaRPr lang="en-US" sz="1600" dirty="0" smtClean="0"/>
                    </a:p>
                    <a:p>
                      <a:pPr marL="285750" indent="-285750" algn="l">
                        <a:buFont typeface="Arial" pitchFamily="34" charset="0"/>
                        <a:buChar char="•"/>
                      </a:pPr>
                      <a:r>
                        <a:rPr lang="en-US" sz="1600" dirty="0" smtClean="0"/>
                        <a:t>No rock waste to remove</a:t>
                      </a:r>
                    </a:p>
                    <a:p>
                      <a:pPr marL="285750" indent="-285750" algn="l">
                        <a:buFont typeface="Arial" pitchFamily="34" charset="0"/>
                        <a:buChar char="•"/>
                      </a:pPr>
                      <a:r>
                        <a:rPr lang="en-US" sz="1600" dirty="0" smtClean="0"/>
                        <a:t>No</a:t>
                      </a:r>
                      <a:r>
                        <a:rPr lang="en-US" sz="1600" baseline="0" dirty="0" smtClean="0"/>
                        <a:t> waste, tailings, ARD etc.</a:t>
                      </a:r>
                      <a:endParaRPr lang="en-US" sz="1600" dirty="0" smtClean="0"/>
                    </a:p>
                    <a:p>
                      <a:pPr marL="285750" indent="-285750" algn="l">
                        <a:buFont typeface="Arial" pitchFamily="34" charset="0"/>
                        <a:buChar char="•"/>
                      </a:pPr>
                      <a:r>
                        <a:rPr lang="en-US" sz="1600" dirty="0" smtClean="0"/>
                        <a:t>Portable</a:t>
                      </a:r>
                      <a:r>
                        <a:rPr lang="en-US" sz="1600" baseline="0" dirty="0" smtClean="0"/>
                        <a:t> mining equipment</a:t>
                      </a:r>
                    </a:p>
                    <a:p>
                      <a:pPr marL="285750" indent="-285750" algn="l">
                        <a:buFont typeface="Arial" pitchFamily="34" charset="0"/>
                        <a:buChar char="•"/>
                      </a:pPr>
                      <a:r>
                        <a:rPr lang="en-US" sz="1600" baseline="0" dirty="0" smtClean="0"/>
                        <a:t>Ship to best available treatment facility</a:t>
                      </a:r>
                    </a:p>
                    <a:p>
                      <a:pPr marL="285750" indent="-285750" algn="l">
                        <a:buFont typeface="Arial" pitchFamily="34" charset="0"/>
                        <a:buChar char="•"/>
                      </a:pPr>
                      <a:r>
                        <a:rPr lang="en-US" sz="1600" baseline="0" dirty="0" smtClean="0"/>
                        <a:t>No people</a:t>
                      </a:r>
                      <a:endParaRPr lang="en-US" sz="1600" dirty="0" smtClean="0"/>
                    </a:p>
                  </a:txBody>
                  <a:tcPr marT="45670" marB="45670"/>
                </a:tc>
                <a:tc>
                  <a:txBody>
                    <a:bodyPr/>
                    <a:lstStyle/>
                    <a:p>
                      <a:pPr marL="285750" indent="-285750" algn="l">
                        <a:buFont typeface="Arial" pitchFamily="34" charset="0"/>
                        <a:buChar char="•"/>
                      </a:pPr>
                      <a:r>
                        <a:rPr lang="en-US" sz="1600" dirty="0" smtClean="0"/>
                        <a:t>Resource potential?</a:t>
                      </a:r>
                    </a:p>
                    <a:p>
                      <a:pPr marL="285750" indent="-285750" algn="l">
                        <a:buFont typeface="Arial" pitchFamily="34" charset="0"/>
                        <a:buChar char="•"/>
                      </a:pPr>
                      <a:r>
                        <a:rPr lang="en-US" sz="1600" dirty="0" smtClean="0"/>
                        <a:t>Seafloor</a:t>
                      </a:r>
                      <a:r>
                        <a:rPr lang="en-US" sz="1600" baseline="0" dirty="0" smtClean="0"/>
                        <a:t> biota</a:t>
                      </a:r>
                    </a:p>
                    <a:p>
                      <a:pPr marL="285750" indent="-285750" algn="l">
                        <a:buFont typeface="Arial" pitchFamily="34" charset="0"/>
                        <a:buChar char="•"/>
                      </a:pPr>
                      <a:r>
                        <a:rPr lang="en-US" sz="1600" baseline="0" dirty="0" smtClean="0"/>
                        <a:t>Sulfide dispersion</a:t>
                      </a:r>
                    </a:p>
                    <a:p>
                      <a:pPr marL="285750" indent="-285750" algn="l">
                        <a:buFont typeface="Arial" pitchFamily="34" charset="0"/>
                        <a:buChar char="•"/>
                      </a:pPr>
                      <a:r>
                        <a:rPr lang="en-US" sz="1600" baseline="0" dirty="0" smtClean="0"/>
                        <a:t>Perception</a:t>
                      </a:r>
                    </a:p>
                    <a:p>
                      <a:pPr marL="285750" indent="-285750" algn="l">
                        <a:buFont typeface="Arial" pitchFamily="34" charset="0"/>
                        <a:buChar char="•"/>
                      </a:pPr>
                      <a:r>
                        <a:rPr lang="en-US" sz="1600" dirty="0" smtClean="0"/>
                        <a:t>National v.</a:t>
                      </a:r>
                      <a:r>
                        <a:rPr lang="en-US" sz="1600" baseline="0" dirty="0" smtClean="0"/>
                        <a:t> international waters</a:t>
                      </a:r>
                    </a:p>
                    <a:p>
                      <a:pPr marL="285750" indent="-285750" algn="l">
                        <a:buFont typeface="Arial" pitchFamily="34" charset="0"/>
                        <a:buChar char="•"/>
                      </a:pPr>
                      <a:r>
                        <a:rPr lang="en-US" sz="1600" baseline="0" dirty="0" smtClean="0"/>
                        <a:t>Variable and complex ore – treatment issues</a:t>
                      </a:r>
                      <a:endParaRPr lang="en-US" sz="1600" dirty="0"/>
                    </a:p>
                  </a:txBody>
                  <a:tcPr marT="45670" marB="45670"/>
                </a:tc>
                <a:extLst>
                  <a:ext uri="{0D108BD9-81ED-4DB2-BD59-A6C34878D82A}">
                    <a16:rowId xmlns:a16="http://schemas.microsoft.com/office/drawing/2014/main" val="10001"/>
                  </a:ext>
                </a:extLst>
              </a:tr>
              <a:tr h="2042040">
                <a:tc>
                  <a:txBody>
                    <a:bodyPr/>
                    <a:lstStyle/>
                    <a:p>
                      <a:pPr algn="l"/>
                      <a:r>
                        <a:rPr lang="en-US" sz="1600" dirty="0" smtClean="0"/>
                        <a:t>Nodules</a:t>
                      </a:r>
                      <a:endParaRPr lang="en-US" sz="1600" dirty="0"/>
                    </a:p>
                  </a:txBody>
                  <a:tcPr marT="45670" marB="45670"/>
                </a:tc>
                <a:tc>
                  <a:txBody>
                    <a:bodyPr/>
                    <a:lstStyle/>
                    <a:p>
                      <a:pPr marL="285750" indent="-285750" algn="l">
                        <a:buFont typeface="Arial" pitchFamily="34" charset="0"/>
                        <a:buChar char="•"/>
                      </a:pPr>
                      <a:r>
                        <a:rPr lang="en-US" sz="1600" dirty="0" smtClean="0"/>
                        <a:t>Extensive</a:t>
                      </a:r>
                      <a:r>
                        <a:rPr lang="en-US" sz="1600" baseline="0" dirty="0" smtClean="0"/>
                        <a:t> resource – high grade and relatively homogeneous</a:t>
                      </a:r>
                    </a:p>
                    <a:p>
                      <a:pPr marL="285750" indent="-285750" algn="l">
                        <a:buFont typeface="Arial" pitchFamily="34" charset="0"/>
                        <a:buChar char="•"/>
                      </a:pPr>
                      <a:r>
                        <a:rPr lang="en-US" sz="1600" baseline="0" dirty="0" smtClean="0"/>
                        <a:t>No rock to move, no waste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Ship to best available treatment facility</a:t>
                      </a:r>
                    </a:p>
                    <a:p>
                      <a:pPr marL="285750" indent="-285750" algn="l">
                        <a:buFont typeface="Arial" pitchFamily="34" charset="0"/>
                        <a:buChar char="•"/>
                      </a:pPr>
                      <a:r>
                        <a:rPr lang="en-US" sz="1600" baseline="0" dirty="0" smtClean="0"/>
                        <a:t>No people</a:t>
                      </a:r>
                    </a:p>
                    <a:p>
                      <a:pPr marL="285750" indent="-285750" algn="l">
                        <a:buFont typeface="Arial" pitchFamily="34" charset="0"/>
                        <a:buChar char="•"/>
                      </a:pPr>
                      <a:r>
                        <a:rPr lang="en-US" sz="1600" baseline="0" dirty="0" smtClean="0"/>
                        <a:t>Available to non-resource nations</a:t>
                      </a:r>
                      <a:endParaRPr lang="en-US" sz="1600" dirty="0"/>
                    </a:p>
                  </a:txBody>
                  <a:tcPr marT="45670" marB="45670"/>
                </a:tc>
                <a:tc>
                  <a:txBody>
                    <a:bodyPr/>
                    <a:lstStyle/>
                    <a:p>
                      <a:pPr marL="285750" indent="-285750" algn="l">
                        <a:buFont typeface="Arial" pitchFamily="34" charset="0"/>
                        <a:buChar char="•"/>
                      </a:pPr>
                      <a:r>
                        <a:rPr lang="en-US" sz="1600" dirty="0" smtClean="0"/>
                        <a:t>Selective</a:t>
                      </a:r>
                      <a:r>
                        <a:rPr lang="en-US" sz="1600" baseline="0" dirty="0" smtClean="0"/>
                        <a:t> mining with minimal seafloor disturbance</a:t>
                      </a:r>
                    </a:p>
                    <a:p>
                      <a:pPr marL="285750" indent="-285750" algn="l">
                        <a:buFont typeface="Arial" pitchFamily="34" charset="0"/>
                        <a:buChar char="•"/>
                      </a:pPr>
                      <a:r>
                        <a:rPr lang="en-US" sz="1600" dirty="0" smtClean="0"/>
                        <a:t>Complex expensive extraction</a:t>
                      </a:r>
                    </a:p>
                    <a:p>
                      <a:pPr marL="285750" indent="-285750" algn="l">
                        <a:buFont typeface="Arial" pitchFamily="34" charset="0"/>
                        <a:buChar char="•"/>
                      </a:pPr>
                      <a:r>
                        <a:rPr lang="en-US" sz="1600" dirty="0" smtClean="0"/>
                        <a:t>Potential</a:t>
                      </a:r>
                      <a:r>
                        <a:rPr lang="en-US" sz="1600" baseline="0" dirty="0" smtClean="0"/>
                        <a:t> to kill the </a:t>
                      </a:r>
                      <a:r>
                        <a:rPr lang="en-US" sz="1600" baseline="0" dirty="0" err="1" smtClean="0"/>
                        <a:t>Mn</a:t>
                      </a:r>
                      <a:r>
                        <a:rPr lang="en-US" sz="1600" baseline="0" dirty="0" smtClean="0"/>
                        <a:t> market – limits value</a:t>
                      </a:r>
                    </a:p>
                    <a:p>
                      <a:pPr marL="285750" indent="-285750" algn="l">
                        <a:buFont typeface="Arial" pitchFamily="34" charset="0"/>
                        <a:buChar char="•"/>
                      </a:pPr>
                      <a:r>
                        <a:rPr lang="en-US" sz="1600" baseline="0" dirty="0" smtClean="0"/>
                        <a:t>Potential for only one major producer</a:t>
                      </a:r>
                      <a:endParaRPr lang="en-US" sz="1600" dirty="0"/>
                    </a:p>
                  </a:txBody>
                  <a:tcPr marT="45670" marB="4567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96349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solidFill>
                  <a:srgbClr val="002060"/>
                </a:solidFill>
              </a:rPr>
              <a:t>VMS land-based exploitation</a:t>
            </a:r>
          </a:p>
        </p:txBody>
      </p:sp>
      <p:graphicFrame>
        <p:nvGraphicFramePr>
          <p:cNvPr id="2" name="Content Placeholder 1"/>
          <p:cNvGraphicFramePr>
            <a:graphicFrameLocks noGrp="1"/>
          </p:cNvGraphicFramePr>
          <p:nvPr>
            <p:ph idx="1"/>
          </p:nvPr>
        </p:nvGraphicFramePr>
        <p:xfrm>
          <a:off x="304800" y="2006600"/>
          <a:ext cx="8534401" cy="3387871"/>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895601">
                  <a:extLst>
                    <a:ext uri="{9D8B030D-6E8A-4147-A177-3AD203B41FA5}">
                      <a16:colId xmlns:a16="http://schemas.microsoft.com/office/drawing/2014/main" val="20002"/>
                    </a:ext>
                  </a:extLst>
                </a:gridCol>
              </a:tblGrid>
              <a:tr h="370449">
                <a:tc>
                  <a:txBody>
                    <a:bodyPr/>
                    <a:lstStyle/>
                    <a:p>
                      <a:pPr algn="ctr"/>
                      <a:endParaRPr lang="en-US" sz="1600" dirty="0"/>
                    </a:p>
                  </a:txBody>
                  <a:tcPr marT="45671" marB="45671"/>
                </a:tc>
                <a:tc>
                  <a:txBody>
                    <a:bodyPr/>
                    <a:lstStyle/>
                    <a:p>
                      <a:pPr algn="ctr"/>
                      <a:r>
                        <a:rPr lang="en-US" sz="1600" dirty="0" smtClean="0"/>
                        <a:t>Advantages of land-based mining</a:t>
                      </a:r>
                      <a:endParaRPr lang="en-US" sz="1600" dirty="0"/>
                    </a:p>
                  </a:txBody>
                  <a:tcPr marT="45671" marB="45671"/>
                </a:tc>
                <a:tc>
                  <a:txBody>
                    <a:bodyPr/>
                    <a:lstStyle/>
                    <a:p>
                      <a:pPr algn="ctr"/>
                      <a:r>
                        <a:rPr lang="en-US" sz="1600" dirty="0" smtClean="0"/>
                        <a:t>Challenges</a:t>
                      </a:r>
                      <a:endParaRPr lang="en-US" sz="1600" dirty="0"/>
                    </a:p>
                  </a:txBody>
                  <a:tcPr marT="45671" marB="45671"/>
                </a:tc>
                <a:extLst>
                  <a:ext uri="{0D108BD9-81ED-4DB2-BD59-A6C34878D82A}">
                    <a16:rowId xmlns:a16="http://schemas.microsoft.com/office/drawing/2014/main" val="10000"/>
                  </a:ext>
                </a:extLst>
              </a:tr>
              <a:tr h="3017276">
                <a:tc>
                  <a:txBody>
                    <a:bodyPr/>
                    <a:lstStyle/>
                    <a:p>
                      <a:pPr algn="l"/>
                      <a:r>
                        <a:rPr lang="en-US" sz="1600" dirty="0" smtClean="0"/>
                        <a:t>VMS</a:t>
                      </a:r>
                      <a:r>
                        <a:rPr lang="en-US" sz="1600" baseline="0" dirty="0" smtClean="0"/>
                        <a:t> deposits</a:t>
                      </a:r>
                      <a:endParaRPr lang="en-US" sz="1600" dirty="0"/>
                    </a:p>
                  </a:txBody>
                  <a:tcPr marT="45671" marB="45671"/>
                </a:tc>
                <a:tc>
                  <a:txBody>
                    <a:bodyPr/>
                    <a:lstStyle/>
                    <a:p>
                      <a:pPr marL="285750" indent="-285750" algn="l">
                        <a:buFont typeface="Arial" pitchFamily="34" charset="0"/>
                        <a:buChar char="•"/>
                      </a:pPr>
                      <a:r>
                        <a:rPr lang="en-US" sz="1600" dirty="0" smtClean="0"/>
                        <a:t>“Relatively” easy to discover</a:t>
                      </a:r>
                      <a:r>
                        <a:rPr lang="en-US" sz="1600" baseline="0" dirty="0" smtClean="0"/>
                        <a:t> and </a:t>
                      </a:r>
                      <a:r>
                        <a:rPr lang="en-US" sz="1600" dirty="0" smtClean="0"/>
                        <a:t>evaluate – geophysical</a:t>
                      </a:r>
                      <a:r>
                        <a:rPr lang="en-US" sz="1600" baseline="0" dirty="0" smtClean="0"/>
                        <a:t> methods, </a:t>
                      </a:r>
                      <a:r>
                        <a:rPr lang="en-US" sz="1600" dirty="0" smtClean="0"/>
                        <a:t>geological model, 3D data and standard technology</a:t>
                      </a:r>
                    </a:p>
                    <a:p>
                      <a:pPr marL="285750" indent="-285750" algn="l">
                        <a:buFont typeface="Arial" pitchFamily="34" charset="0"/>
                        <a:buChar char="•"/>
                      </a:pPr>
                      <a:r>
                        <a:rPr lang="en-US" sz="1600" dirty="0" smtClean="0"/>
                        <a:t>Standard</a:t>
                      </a:r>
                      <a:r>
                        <a:rPr lang="en-US" sz="1600" baseline="0" dirty="0" smtClean="0"/>
                        <a:t> open pit or underground mining approach</a:t>
                      </a:r>
                      <a:endParaRPr lang="en-US" sz="1600" dirty="0" smtClean="0"/>
                    </a:p>
                    <a:p>
                      <a:pPr marL="285750" indent="-285750" algn="l">
                        <a:buFont typeface="Arial" pitchFamily="34" charset="0"/>
                        <a:buChar char="•"/>
                      </a:pPr>
                      <a:r>
                        <a:rPr lang="en-US" sz="1600" dirty="0" smtClean="0"/>
                        <a:t>Ore</a:t>
                      </a:r>
                      <a:r>
                        <a:rPr lang="en-US" sz="1600" baseline="0" dirty="0" smtClean="0"/>
                        <a:t> and waste variability established prior to mining</a:t>
                      </a:r>
                      <a:endParaRPr lang="en-US" sz="1600" dirty="0" smtClean="0"/>
                    </a:p>
                    <a:p>
                      <a:pPr marL="285750" indent="-285750" algn="l">
                        <a:buFont typeface="Arial" pitchFamily="34" charset="0"/>
                        <a:buChar char="•"/>
                      </a:pPr>
                      <a:r>
                        <a:rPr lang="en-US" sz="1600" baseline="0" dirty="0" smtClean="0"/>
                        <a:t>Custom built treatment facility</a:t>
                      </a:r>
                    </a:p>
                    <a:p>
                      <a:pPr marL="285750" indent="-285750" algn="l">
                        <a:buFont typeface="Arial" pitchFamily="34" charset="0"/>
                        <a:buChar char="•"/>
                      </a:pPr>
                      <a:r>
                        <a:rPr lang="en-US" sz="1600" baseline="0" dirty="0" smtClean="0"/>
                        <a:t>Relatively high grade and polymetallic – hedges individual commodity price volatility</a:t>
                      </a:r>
                      <a:endParaRPr lang="en-US" sz="1600" dirty="0" smtClean="0"/>
                    </a:p>
                  </a:txBody>
                  <a:tcPr marT="45671" marB="45671"/>
                </a:tc>
                <a:tc>
                  <a:txBody>
                    <a:bodyPr/>
                    <a:lstStyle/>
                    <a:p>
                      <a:pPr marL="285750" indent="-285750" algn="l">
                        <a:buFont typeface="Arial" pitchFamily="34" charset="0"/>
                        <a:buChar char="•"/>
                      </a:pPr>
                      <a:r>
                        <a:rPr lang="en-US" sz="1600" dirty="0" smtClean="0"/>
                        <a:t>May</a:t>
                      </a:r>
                      <a:r>
                        <a:rPr lang="en-US" sz="1600" baseline="0" dirty="0" smtClean="0"/>
                        <a:t> have complex geology – post-formation deformation</a:t>
                      </a:r>
                      <a:endParaRPr lang="en-US" sz="1600" dirty="0" smtClean="0"/>
                    </a:p>
                    <a:p>
                      <a:pPr marL="285750" indent="-285750" algn="l">
                        <a:buFont typeface="Arial" pitchFamily="34" charset="0"/>
                        <a:buChar char="•"/>
                      </a:pPr>
                      <a:r>
                        <a:rPr lang="en-US" sz="1600" baseline="0" dirty="0" smtClean="0"/>
                        <a:t>Have to move and store waste – rock and tailings</a:t>
                      </a:r>
                    </a:p>
                    <a:p>
                      <a:pPr marL="285750" indent="-285750" algn="l">
                        <a:buFont typeface="Arial" pitchFamily="34" charset="0"/>
                        <a:buChar char="•"/>
                      </a:pPr>
                      <a:r>
                        <a:rPr lang="en-US" sz="1600" baseline="0" dirty="0" smtClean="0"/>
                        <a:t>ARD and other water issues</a:t>
                      </a:r>
                    </a:p>
                    <a:p>
                      <a:pPr marL="285750" indent="-285750" algn="l">
                        <a:buFont typeface="Arial" pitchFamily="34" charset="0"/>
                        <a:buChar char="•"/>
                      </a:pPr>
                      <a:r>
                        <a:rPr lang="en-US" sz="1600" baseline="0" dirty="0" smtClean="0"/>
                        <a:t>Relatively small bodies – only the largest deposits meet targets for major companies</a:t>
                      </a:r>
                    </a:p>
                    <a:p>
                      <a:pPr marL="285750" indent="-285750" algn="l">
                        <a:buFont typeface="Arial" pitchFamily="34" charset="0"/>
                        <a:buChar char="•"/>
                      </a:pPr>
                      <a:r>
                        <a:rPr lang="en-US" sz="1600" baseline="0" dirty="0" smtClean="0"/>
                        <a:t>Requires local social license to operate</a:t>
                      </a:r>
                    </a:p>
                  </a:txBody>
                  <a:tcPr marT="45671" marB="4567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96496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bit more on REE</a:t>
            </a:r>
            <a:endParaRPr lang="en-US" dirty="0"/>
          </a:p>
        </p:txBody>
      </p:sp>
      <p:sp>
        <p:nvSpPr>
          <p:cNvPr id="3" name="Subtitle 2"/>
          <p:cNvSpPr>
            <a:spLocks noGrp="1"/>
          </p:cNvSpPr>
          <p:nvPr>
            <p:ph type="subTitle" idx="1"/>
          </p:nvPr>
        </p:nvSpPr>
        <p:spPr/>
        <p:txBody>
          <a:bodyPr>
            <a:normAutofit lnSpcReduction="10000"/>
          </a:bodyPr>
          <a:lstStyle/>
          <a:p>
            <a:r>
              <a:rPr lang="en-US" dirty="0" smtClean="0"/>
              <a:t>Resources of he sea was discussed in Lecture 8.</a:t>
            </a:r>
          </a:p>
          <a:p>
            <a:r>
              <a:rPr lang="en-US" dirty="0" smtClean="0"/>
              <a:t>Here is a bit more on REE and ocean resources other than copper and zinc,</a:t>
            </a:r>
          </a:p>
          <a:p>
            <a:r>
              <a:rPr lang="en-US" dirty="0" smtClean="0"/>
              <a:t>and a few reminder slides.</a:t>
            </a:r>
            <a:endParaRPr lang="en-US" dirty="0"/>
          </a:p>
        </p:txBody>
      </p:sp>
    </p:spTree>
    <p:extLst>
      <p:ext uri="{BB962C8B-B14F-4D97-AF65-F5344CB8AC3E}">
        <p14:creationId xmlns:p14="http://schemas.microsoft.com/office/powerpoint/2010/main" val="359878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4419600" cy="609600"/>
          </a:xfrm>
        </p:spPr>
        <p:txBody>
          <a:bodyPr>
            <a:normAutofit fontScale="90000"/>
          </a:bodyPr>
          <a:lstStyle/>
          <a:p>
            <a:r>
              <a:rPr lang="en-US" dirty="0" smtClean="0"/>
              <a:t>REE</a:t>
            </a:r>
            <a:endParaRPr lang="en-US" dirty="0"/>
          </a:p>
        </p:txBody>
      </p:sp>
      <p:pic>
        <p:nvPicPr>
          <p:cNvPr id="133123" name="Picture 3"/>
          <p:cNvPicPr>
            <a:picLocks noChangeAspect="1" noChangeArrowheads="1"/>
          </p:cNvPicPr>
          <p:nvPr/>
        </p:nvPicPr>
        <p:blipFill>
          <a:blip r:embed="rId3" cstate="print"/>
          <a:srcRect/>
          <a:stretch>
            <a:fillRect/>
          </a:stretch>
        </p:blipFill>
        <p:spPr bwMode="auto">
          <a:xfrm>
            <a:off x="3657600" y="1219200"/>
            <a:ext cx="3295934" cy="3200400"/>
          </a:xfrm>
          <a:prstGeom prst="rect">
            <a:avLst/>
          </a:prstGeom>
          <a:noFill/>
          <a:ln w="9525">
            <a:noFill/>
            <a:miter lim="800000"/>
            <a:headEnd/>
            <a:tailEnd/>
          </a:ln>
        </p:spPr>
      </p:pic>
      <p:pic>
        <p:nvPicPr>
          <p:cNvPr id="133124" name="Picture 4"/>
          <p:cNvPicPr>
            <a:picLocks noChangeAspect="1" noChangeArrowheads="1"/>
          </p:cNvPicPr>
          <p:nvPr/>
        </p:nvPicPr>
        <p:blipFill>
          <a:blip r:embed="rId4" cstate="print"/>
          <a:srcRect/>
          <a:stretch>
            <a:fillRect/>
          </a:stretch>
        </p:blipFill>
        <p:spPr bwMode="auto">
          <a:xfrm>
            <a:off x="304800" y="2667000"/>
            <a:ext cx="3038475" cy="3352800"/>
          </a:xfrm>
          <a:prstGeom prst="rect">
            <a:avLst/>
          </a:prstGeom>
          <a:noFill/>
          <a:ln w="9525">
            <a:noFill/>
            <a:miter lim="800000"/>
            <a:headEnd/>
            <a:tailEnd/>
          </a:ln>
        </p:spPr>
      </p:pic>
      <p:pic>
        <p:nvPicPr>
          <p:cNvPr id="133125" name="Picture 5"/>
          <p:cNvPicPr>
            <a:picLocks noChangeAspect="1" noChangeArrowheads="1"/>
          </p:cNvPicPr>
          <p:nvPr/>
        </p:nvPicPr>
        <p:blipFill>
          <a:blip r:embed="rId5" cstate="print"/>
          <a:srcRect/>
          <a:stretch>
            <a:fillRect/>
          </a:stretch>
        </p:blipFill>
        <p:spPr bwMode="auto">
          <a:xfrm>
            <a:off x="228600" y="304800"/>
            <a:ext cx="3343275" cy="2200275"/>
          </a:xfrm>
          <a:prstGeom prst="rect">
            <a:avLst/>
          </a:prstGeom>
          <a:noFill/>
          <a:ln w="9525">
            <a:noFill/>
            <a:miter lim="800000"/>
            <a:headEnd/>
            <a:tailEnd/>
          </a:ln>
        </p:spPr>
      </p:pic>
      <p:pic>
        <p:nvPicPr>
          <p:cNvPr id="133122" name="Picture 2"/>
          <p:cNvPicPr>
            <a:picLocks noChangeAspect="1" noChangeArrowheads="1"/>
          </p:cNvPicPr>
          <p:nvPr/>
        </p:nvPicPr>
        <p:blipFill>
          <a:blip r:embed="rId6" cstate="print"/>
          <a:srcRect/>
          <a:stretch>
            <a:fillRect/>
          </a:stretch>
        </p:blipFill>
        <p:spPr bwMode="auto">
          <a:xfrm>
            <a:off x="6553200" y="762000"/>
            <a:ext cx="2387798" cy="1066800"/>
          </a:xfrm>
          <a:prstGeom prst="rect">
            <a:avLst/>
          </a:prstGeom>
          <a:noFill/>
          <a:ln w="9525">
            <a:noFill/>
            <a:miter lim="800000"/>
            <a:headEnd/>
            <a:tailEnd/>
          </a:ln>
        </p:spPr>
      </p:pic>
      <p:pic>
        <p:nvPicPr>
          <p:cNvPr id="133126" name="Picture 6"/>
          <p:cNvPicPr>
            <a:picLocks noChangeAspect="1" noChangeArrowheads="1"/>
          </p:cNvPicPr>
          <p:nvPr/>
        </p:nvPicPr>
        <p:blipFill>
          <a:blip r:embed="rId7" cstate="print"/>
          <a:srcRect/>
          <a:stretch>
            <a:fillRect/>
          </a:stretch>
        </p:blipFill>
        <p:spPr bwMode="auto">
          <a:xfrm>
            <a:off x="3886200" y="4648200"/>
            <a:ext cx="2990850" cy="1352550"/>
          </a:xfrm>
          <a:prstGeom prst="rect">
            <a:avLst/>
          </a:prstGeom>
          <a:noFill/>
          <a:ln w="9525">
            <a:noFill/>
            <a:miter lim="800000"/>
            <a:headEnd/>
            <a:tailEnd/>
          </a:ln>
        </p:spPr>
      </p:pic>
      <p:cxnSp>
        <p:nvCxnSpPr>
          <p:cNvPr id="11" name="Straight Connector 10"/>
          <p:cNvCxnSpPr/>
          <p:nvPr/>
        </p:nvCxnSpPr>
        <p:spPr>
          <a:xfrm>
            <a:off x="1828800" y="3152900"/>
            <a:ext cx="1447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3352800"/>
            <a:ext cx="2895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3540825"/>
            <a:ext cx="1143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4219700"/>
            <a:ext cx="1371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1000" y="4400800"/>
            <a:ext cx="297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6000" y="4572000"/>
            <a:ext cx="685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4764975"/>
            <a:ext cx="2667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00200" y="4953000"/>
            <a:ext cx="457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71600" y="5831775"/>
            <a:ext cx="1905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4800" y="6019800"/>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0" y="5538850"/>
            <a:ext cx="2209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62400" y="5715000"/>
            <a:ext cx="2895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62400" y="5884225"/>
            <a:ext cx="1981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953000" y="4800600"/>
            <a:ext cx="18288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886200" y="4981700"/>
            <a:ext cx="7620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flipH="1">
            <a:off x="3886200" y="5336350"/>
            <a:ext cx="299085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62400" y="5538850"/>
            <a:ext cx="4572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629400" y="5164775"/>
            <a:ext cx="1524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bwMode="auto">
          <a:xfrm>
            <a:off x="7708351" y="5564406"/>
            <a:ext cx="121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smtClean="0">
                <a:solidFill>
                  <a:srgbClr val="00B050"/>
                </a:solidFill>
              </a:rPr>
              <a:t>REE+Yt </a:t>
            </a:r>
            <a:br>
              <a:rPr lang="en-US" sz="2400" smtClean="0">
                <a:solidFill>
                  <a:srgbClr val="00B050"/>
                </a:solidFill>
              </a:rPr>
            </a:br>
            <a:r>
              <a:rPr lang="en-US" sz="2400" smtClean="0">
                <a:solidFill>
                  <a:srgbClr val="00B050"/>
                </a:solidFill>
              </a:rPr>
              <a:t>= REY</a:t>
            </a:r>
            <a:endParaRPr lang="en-US" sz="2400" dirty="0">
              <a:solidFill>
                <a:srgbClr val="00B050"/>
              </a:solidFill>
            </a:endParaRPr>
          </a:p>
        </p:txBody>
      </p:sp>
    </p:spTree>
    <p:extLst>
      <p:ext uri="{BB962C8B-B14F-4D97-AF65-F5344CB8AC3E}">
        <p14:creationId xmlns:p14="http://schemas.microsoft.com/office/powerpoint/2010/main" val="458520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an0001.jpg"/>
          <p:cNvPicPr>
            <a:picLocks noChangeAspect="1"/>
          </p:cNvPicPr>
          <p:nvPr/>
        </p:nvPicPr>
        <p:blipFill>
          <a:blip r:embed="rId3" cstate="print"/>
          <a:srcRect l="50000" r="35522"/>
          <a:stretch>
            <a:fillRect/>
          </a:stretch>
        </p:blipFill>
        <p:spPr>
          <a:xfrm rot="16200000">
            <a:off x="4610105" y="-2628907"/>
            <a:ext cx="533401" cy="6858013"/>
          </a:xfrm>
          <a:prstGeom prst="rect">
            <a:avLst/>
          </a:prstGeom>
        </p:spPr>
      </p:pic>
      <p:pic>
        <p:nvPicPr>
          <p:cNvPr id="321539" name="Picture 3"/>
          <p:cNvPicPr>
            <a:picLocks noChangeAspect="1" noChangeArrowheads="1"/>
          </p:cNvPicPr>
          <p:nvPr/>
        </p:nvPicPr>
        <p:blipFill>
          <a:blip r:embed="rId4" cstate="print"/>
          <a:srcRect/>
          <a:stretch>
            <a:fillRect/>
          </a:stretch>
        </p:blipFill>
        <p:spPr bwMode="auto">
          <a:xfrm>
            <a:off x="3657600" y="2879912"/>
            <a:ext cx="5241366" cy="3657600"/>
          </a:xfrm>
          <a:prstGeom prst="rect">
            <a:avLst/>
          </a:prstGeom>
          <a:noFill/>
          <a:ln w="9525">
            <a:noFill/>
            <a:miter lim="800000"/>
            <a:headEnd/>
            <a:tailEnd/>
          </a:ln>
        </p:spPr>
      </p:pic>
      <p:pic>
        <p:nvPicPr>
          <p:cNvPr id="321538" name="Picture 2"/>
          <p:cNvPicPr>
            <a:picLocks noChangeAspect="1" noChangeArrowheads="1"/>
          </p:cNvPicPr>
          <p:nvPr/>
        </p:nvPicPr>
        <p:blipFill>
          <a:blip r:embed="rId5" cstate="print"/>
          <a:srcRect/>
          <a:stretch>
            <a:fillRect/>
          </a:stretch>
        </p:blipFill>
        <p:spPr bwMode="auto">
          <a:xfrm rot="19939098">
            <a:off x="108575" y="1999103"/>
            <a:ext cx="4395707" cy="1550448"/>
          </a:xfrm>
          <a:prstGeom prst="rect">
            <a:avLst/>
          </a:prstGeom>
          <a:noFill/>
          <a:ln w="9525">
            <a:noFill/>
            <a:miter lim="800000"/>
            <a:headEnd/>
            <a:tailEnd/>
          </a:ln>
        </p:spPr>
      </p:pic>
      <p:sp>
        <p:nvSpPr>
          <p:cNvPr id="18" name="TextBox 17"/>
          <p:cNvSpPr txBox="1"/>
          <p:nvPr/>
        </p:nvSpPr>
        <p:spPr>
          <a:xfrm>
            <a:off x="887294" y="4953500"/>
            <a:ext cx="2667000" cy="954107"/>
          </a:xfrm>
          <a:prstGeom prst="rect">
            <a:avLst/>
          </a:prstGeom>
          <a:noFill/>
        </p:spPr>
        <p:txBody>
          <a:bodyPr wrap="square" rtlCol="0">
            <a:spAutoFit/>
          </a:bodyPr>
          <a:lstStyle/>
          <a:p>
            <a:pPr fontAlgn="auto">
              <a:spcBef>
                <a:spcPts val="0"/>
              </a:spcBef>
              <a:spcAft>
                <a:spcPts val="0"/>
              </a:spcAft>
            </a:pPr>
            <a:r>
              <a:rPr lang="en-US" sz="1400" dirty="0" smtClean="0">
                <a:solidFill>
                  <a:srgbClr val="0000FF"/>
                </a:solidFill>
                <a:latin typeface="Arial"/>
                <a:cs typeface="+mn-cs"/>
              </a:rPr>
              <a:t>REY from MOR hydrothermal activity concentrated in Fe-</a:t>
            </a:r>
            <a:r>
              <a:rPr lang="en-US" sz="1400" dirty="0" err="1" smtClean="0">
                <a:solidFill>
                  <a:srgbClr val="0000FF"/>
                </a:solidFill>
                <a:latin typeface="Arial"/>
                <a:cs typeface="+mn-cs"/>
              </a:rPr>
              <a:t>oxyhydroxide</a:t>
            </a:r>
            <a:r>
              <a:rPr lang="en-US" sz="1400" dirty="0" smtClean="0">
                <a:solidFill>
                  <a:srgbClr val="0000FF"/>
                </a:solidFill>
                <a:latin typeface="Arial"/>
                <a:cs typeface="+mn-cs"/>
              </a:rPr>
              <a:t> sediments could exceed land reserves</a:t>
            </a:r>
            <a:endParaRPr lang="en-US" sz="1400" dirty="0">
              <a:solidFill>
                <a:srgbClr val="0000FF"/>
              </a:solidFill>
              <a:latin typeface="Arial"/>
              <a:cs typeface="+mn-cs"/>
            </a:endParaRPr>
          </a:p>
        </p:txBody>
      </p:sp>
      <p:sp>
        <p:nvSpPr>
          <p:cNvPr id="20" name="TextBox 19"/>
          <p:cNvSpPr txBox="1"/>
          <p:nvPr/>
        </p:nvSpPr>
        <p:spPr>
          <a:xfrm rot="19567177">
            <a:off x="217880" y="471552"/>
            <a:ext cx="1338828" cy="369332"/>
          </a:xfrm>
          <a:prstGeom prst="rect">
            <a:avLst/>
          </a:prstGeom>
          <a:noFill/>
        </p:spPr>
        <p:txBody>
          <a:bodyPr wrap="none" rtlCol="0">
            <a:spAutoFit/>
          </a:bodyPr>
          <a:lstStyle/>
          <a:p>
            <a:pPr fontAlgn="auto">
              <a:spcBef>
                <a:spcPts val="0"/>
              </a:spcBef>
              <a:spcAft>
                <a:spcPts val="0"/>
              </a:spcAft>
            </a:pPr>
            <a:r>
              <a:rPr lang="en-US" dirty="0" smtClean="0">
                <a:solidFill>
                  <a:srgbClr val="0000FF"/>
                </a:solidFill>
                <a:latin typeface="Arial"/>
                <a:cs typeface="+mn-cs"/>
              </a:rPr>
              <a:t>And then…</a:t>
            </a:r>
            <a:endParaRPr lang="en-US" dirty="0">
              <a:solidFill>
                <a:srgbClr val="0000FF"/>
              </a:solidFill>
              <a:latin typeface="Arial"/>
              <a:cs typeface="+mn-cs"/>
            </a:endParaRPr>
          </a:p>
        </p:txBody>
      </p:sp>
    </p:spTree>
    <p:extLst>
      <p:ext uri="{BB962C8B-B14F-4D97-AF65-F5344CB8AC3E}">
        <p14:creationId xmlns:p14="http://schemas.microsoft.com/office/powerpoint/2010/main" val="2456512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609600"/>
          </a:xfrm>
        </p:spPr>
        <p:txBody>
          <a:bodyPr>
            <a:normAutofit fontScale="90000"/>
          </a:bodyPr>
          <a:lstStyle/>
          <a:p>
            <a:pPr algn="l"/>
            <a:r>
              <a:rPr lang="en-US" dirty="0" smtClean="0"/>
              <a:t>Ocean resources</a:t>
            </a:r>
            <a:endParaRPr lang="en-US" dirty="0"/>
          </a:p>
        </p:txBody>
      </p:sp>
      <p:grpSp>
        <p:nvGrpSpPr>
          <p:cNvPr id="6" name="Group 5"/>
          <p:cNvGrpSpPr/>
          <p:nvPr/>
        </p:nvGrpSpPr>
        <p:grpSpPr>
          <a:xfrm>
            <a:off x="304800" y="3124200"/>
            <a:ext cx="1277257" cy="1219200"/>
            <a:chOff x="6400800" y="2895600"/>
            <a:chExt cx="1277257" cy="1219200"/>
          </a:xfrm>
        </p:grpSpPr>
        <p:pic>
          <p:nvPicPr>
            <p:cNvPr id="3" name="Picture 3"/>
            <p:cNvPicPr>
              <a:picLocks noChangeAspect="1" noChangeArrowheads="1"/>
            </p:cNvPicPr>
            <p:nvPr/>
          </p:nvPicPr>
          <p:blipFill>
            <a:blip r:embed="rId3" cstate="print"/>
            <a:srcRect l="10811"/>
            <a:stretch>
              <a:fillRect/>
            </a:stretch>
          </p:blipFill>
          <p:spPr>
            <a:xfrm>
              <a:off x="6400800" y="2895600"/>
              <a:ext cx="1277257" cy="1219200"/>
            </a:xfrm>
            <a:prstGeom prst="rect">
              <a:avLst/>
            </a:prstGeom>
          </p:spPr>
        </p:pic>
        <p:sp>
          <p:nvSpPr>
            <p:cNvPr id="4" name="Line 4"/>
            <p:cNvSpPr>
              <a:spLocks noChangeShapeType="1"/>
            </p:cNvSpPr>
            <p:nvPr/>
          </p:nvSpPr>
          <p:spPr bwMode="auto">
            <a:xfrm flipH="1" flipV="1">
              <a:off x="7315200" y="3124200"/>
              <a:ext cx="304800" cy="838200"/>
            </a:xfrm>
            <a:prstGeom prst="line">
              <a:avLst/>
            </a:prstGeom>
            <a:noFill/>
            <a:ln w="38100">
              <a:solidFill>
                <a:schemeClr val="bg1"/>
              </a:solidFill>
              <a:round/>
              <a:headEnd type="triangle" w="med" len="med"/>
              <a:tailEnd type="triangle" w="med" len="med"/>
            </a:ln>
          </p:spPr>
          <p:txBody>
            <a:bodyPr/>
            <a:lstStyle/>
            <a:p>
              <a:pPr fontAlgn="auto">
                <a:spcBef>
                  <a:spcPts val="0"/>
                </a:spcBef>
                <a:spcAft>
                  <a:spcPts val="0"/>
                </a:spcAft>
              </a:pPr>
              <a:endParaRPr lang="en-US">
                <a:solidFill>
                  <a:prstClr val="black"/>
                </a:solidFill>
                <a:latin typeface="Calibri"/>
                <a:cs typeface="+mn-cs"/>
              </a:endParaRPr>
            </a:p>
          </p:txBody>
        </p:sp>
        <p:sp>
          <p:nvSpPr>
            <p:cNvPr id="5" name="TextBox 4"/>
            <p:cNvSpPr txBox="1"/>
            <p:nvPr/>
          </p:nvSpPr>
          <p:spPr>
            <a:xfrm rot="4088008">
              <a:off x="6751129" y="3415340"/>
              <a:ext cx="886781" cy="369332"/>
            </a:xfrm>
            <a:prstGeom prst="rect">
              <a:avLst/>
            </a:prstGeom>
            <a:noFill/>
          </p:spPr>
          <p:txBody>
            <a:bodyPr wrap="none" rtlCol="0">
              <a:spAutoFit/>
            </a:bodyPr>
            <a:lstStyle/>
            <a:p>
              <a:pPr fontAlgn="auto">
                <a:spcBef>
                  <a:spcPts val="0"/>
                </a:spcBef>
                <a:spcAft>
                  <a:spcPts val="0"/>
                </a:spcAft>
              </a:pPr>
              <a:r>
                <a:rPr lang="en-US" b="1" dirty="0" smtClean="0">
                  <a:solidFill>
                    <a:prstClr val="white"/>
                  </a:solidFill>
                  <a:latin typeface="Calibri"/>
                  <a:cs typeface="+mn-cs"/>
                </a:rPr>
                <a:t>200 km</a:t>
              </a:r>
              <a:endParaRPr lang="en-US" b="1" dirty="0">
                <a:solidFill>
                  <a:prstClr val="white"/>
                </a:solidFill>
                <a:latin typeface="Calibri"/>
                <a:cs typeface="+mn-cs"/>
              </a:endParaRPr>
            </a:p>
          </p:txBody>
        </p:sp>
      </p:grpSp>
      <p:sp>
        <p:nvSpPr>
          <p:cNvPr id="7" name="TextBox 6"/>
          <p:cNvSpPr txBox="1"/>
          <p:nvPr/>
        </p:nvSpPr>
        <p:spPr>
          <a:xfrm>
            <a:off x="2514600" y="609600"/>
            <a:ext cx="3744615" cy="6247864"/>
          </a:xfrm>
          <a:prstGeom prst="rect">
            <a:avLst/>
          </a:prstGeom>
          <a:noFill/>
        </p:spPr>
        <p:txBody>
          <a:bodyPr wrap="none" rtlCol="0">
            <a:spAutoFit/>
          </a:bodyPr>
          <a:lstStyle/>
          <a:p>
            <a:pPr fontAlgn="auto">
              <a:spcBef>
                <a:spcPts val="0"/>
              </a:spcBef>
              <a:spcAft>
                <a:spcPts val="0"/>
              </a:spcAft>
            </a:pPr>
            <a:r>
              <a:rPr lang="en-US" sz="2400" b="1" dirty="0" smtClean="0">
                <a:solidFill>
                  <a:prstClr val="black"/>
                </a:solidFill>
                <a:latin typeface="Calibri"/>
                <a:cs typeface="+mn-cs"/>
              </a:rPr>
              <a:t>Dissolved</a:t>
            </a:r>
          </a:p>
          <a:p>
            <a:pPr lvl="1" fontAlgn="auto">
              <a:spcBef>
                <a:spcPts val="0"/>
              </a:spcBef>
              <a:spcAft>
                <a:spcPts val="0"/>
              </a:spcAft>
            </a:pPr>
            <a:r>
              <a:rPr lang="en-US" sz="2000" b="1" dirty="0" smtClean="0">
                <a:solidFill>
                  <a:prstClr val="black"/>
                </a:solidFill>
                <a:latin typeface="Calibri"/>
                <a:cs typeface="+mn-cs"/>
              </a:rPr>
              <a:t>Salt</a:t>
            </a:r>
          </a:p>
          <a:p>
            <a:pPr lvl="1" fontAlgn="auto">
              <a:spcBef>
                <a:spcPts val="0"/>
              </a:spcBef>
              <a:spcAft>
                <a:spcPts val="0"/>
              </a:spcAft>
            </a:pPr>
            <a:r>
              <a:rPr lang="en-US" sz="2000" b="1" dirty="0" smtClean="0">
                <a:solidFill>
                  <a:prstClr val="black"/>
                </a:solidFill>
                <a:latin typeface="Calibri"/>
                <a:cs typeface="+mn-cs"/>
              </a:rPr>
              <a:t>Br</a:t>
            </a:r>
          </a:p>
          <a:p>
            <a:pPr lvl="1" fontAlgn="auto">
              <a:spcBef>
                <a:spcPts val="0"/>
              </a:spcBef>
              <a:spcAft>
                <a:spcPts val="0"/>
              </a:spcAft>
            </a:pPr>
            <a:r>
              <a:rPr lang="en-US" sz="2000" b="1" dirty="0" smtClean="0">
                <a:solidFill>
                  <a:prstClr val="black"/>
                </a:solidFill>
                <a:latin typeface="Calibri"/>
                <a:cs typeface="+mn-cs"/>
              </a:rPr>
              <a:t>Mg</a:t>
            </a:r>
          </a:p>
          <a:p>
            <a:pPr lvl="1" fontAlgn="auto">
              <a:spcBef>
                <a:spcPts val="0"/>
              </a:spcBef>
              <a:spcAft>
                <a:spcPts val="0"/>
              </a:spcAft>
            </a:pPr>
            <a:r>
              <a:rPr lang="en-US" sz="2000" dirty="0" smtClean="0">
                <a:solidFill>
                  <a:prstClr val="black"/>
                </a:solidFill>
                <a:latin typeface="Calibri"/>
                <a:cs typeface="+mn-cs"/>
              </a:rPr>
              <a:t>U (3 ppb)</a:t>
            </a:r>
          </a:p>
          <a:p>
            <a:pPr lvl="1" fontAlgn="auto">
              <a:spcBef>
                <a:spcPts val="0"/>
              </a:spcBef>
              <a:spcAft>
                <a:spcPts val="1200"/>
              </a:spcAft>
            </a:pPr>
            <a:r>
              <a:rPr lang="en-US" sz="2000" dirty="0" smtClean="0">
                <a:solidFill>
                  <a:srgbClr val="00B050"/>
                </a:solidFill>
                <a:latin typeface="Calibri"/>
                <a:cs typeface="+mn-cs"/>
              </a:rPr>
              <a:t>Au </a:t>
            </a:r>
            <a:r>
              <a:rPr lang="en-US" dirty="0" smtClean="0">
                <a:solidFill>
                  <a:srgbClr val="00B050"/>
                </a:solidFill>
                <a:latin typeface="Calibri"/>
                <a:cs typeface="+mn-cs"/>
              </a:rPr>
              <a:t>(3ppt =$260 trillion, F. Haber)</a:t>
            </a:r>
            <a:endParaRPr lang="en-US" sz="2400" dirty="0" smtClean="0">
              <a:solidFill>
                <a:srgbClr val="00B050"/>
              </a:solidFill>
              <a:latin typeface="Calibri"/>
              <a:cs typeface="+mn-cs"/>
            </a:endParaRPr>
          </a:p>
          <a:p>
            <a:pPr fontAlgn="auto">
              <a:spcBef>
                <a:spcPts val="0"/>
              </a:spcBef>
              <a:spcAft>
                <a:spcPts val="0"/>
              </a:spcAft>
            </a:pPr>
            <a:r>
              <a:rPr lang="en-US" sz="2400" b="1" dirty="0" smtClean="0">
                <a:solidFill>
                  <a:prstClr val="black"/>
                </a:solidFill>
                <a:latin typeface="Calibri"/>
                <a:cs typeface="+mn-cs"/>
              </a:rPr>
              <a:t>Placer</a:t>
            </a:r>
          </a:p>
          <a:p>
            <a:pPr lvl="1" fontAlgn="auto">
              <a:spcBef>
                <a:spcPts val="0"/>
              </a:spcBef>
              <a:spcAft>
                <a:spcPts val="0"/>
              </a:spcAft>
            </a:pPr>
            <a:r>
              <a:rPr lang="en-US" sz="2000" b="1" dirty="0" smtClean="0">
                <a:solidFill>
                  <a:prstClr val="black"/>
                </a:solidFill>
                <a:latin typeface="Calibri"/>
                <a:cs typeface="+mn-cs"/>
              </a:rPr>
              <a:t>Sand and gravel</a:t>
            </a:r>
          </a:p>
          <a:p>
            <a:pPr lvl="1" fontAlgn="auto">
              <a:spcBef>
                <a:spcPts val="0"/>
              </a:spcBef>
              <a:spcAft>
                <a:spcPts val="0"/>
              </a:spcAft>
            </a:pPr>
            <a:r>
              <a:rPr lang="en-US" sz="2000" b="1" dirty="0" smtClean="0">
                <a:solidFill>
                  <a:prstClr val="black"/>
                </a:solidFill>
                <a:latin typeface="Calibri"/>
                <a:cs typeface="+mn-cs"/>
              </a:rPr>
              <a:t>Diamonds</a:t>
            </a:r>
          </a:p>
          <a:p>
            <a:pPr lvl="1" fontAlgn="auto">
              <a:spcBef>
                <a:spcPts val="0"/>
              </a:spcBef>
              <a:spcAft>
                <a:spcPts val="1200"/>
              </a:spcAft>
            </a:pPr>
            <a:r>
              <a:rPr lang="en-US" sz="2000" b="1" dirty="0" smtClean="0">
                <a:solidFill>
                  <a:prstClr val="black"/>
                </a:solidFill>
                <a:latin typeface="Calibri"/>
                <a:cs typeface="+mn-cs"/>
              </a:rPr>
              <a:t>Ti, </a:t>
            </a:r>
            <a:r>
              <a:rPr lang="en-US" sz="2000" b="1" dirty="0" err="1" smtClean="0">
                <a:solidFill>
                  <a:prstClr val="black"/>
                </a:solidFill>
                <a:latin typeface="Calibri"/>
                <a:cs typeface="+mn-cs"/>
              </a:rPr>
              <a:t>Sn</a:t>
            </a:r>
            <a:r>
              <a:rPr lang="en-US" sz="2000" b="1" dirty="0" smtClean="0">
                <a:solidFill>
                  <a:prstClr val="black"/>
                </a:solidFill>
                <a:latin typeface="Calibri"/>
                <a:cs typeface="+mn-cs"/>
              </a:rPr>
              <a:t>, Au, lime </a:t>
            </a:r>
          </a:p>
          <a:p>
            <a:pPr fontAlgn="auto">
              <a:spcBef>
                <a:spcPts val="0"/>
              </a:spcBef>
              <a:spcAft>
                <a:spcPts val="0"/>
              </a:spcAft>
            </a:pPr>
            <a:r>
              <a:rPr lang="en-US" sz="2400" b="1" dirty="0" smtClean="0">
                <a:solidFill>
                  <a:prstClr val="black"/>
                </a:solidFill>
                <a:latin typeface="Calibri"/>
                <a:cs typeface="+mn-cs"/>
              </a:rPr>
              <a:t>Precipitated</a:t>
            </a:r>
          </a:p>
          <a:p>
            <a:pPr lvl="1" fontAlgn="auto">
              <a:spcBef>
                <a:spcPts val="0"/>
              </a:spcBef>
              <a:spcAft>
                <a:spcPts val="0"/>
              </a:spcAft>
            </a:pPr>
            <a:r>
              <a:rPr lang="en-US" sz="2000" dirty="0" smtClean="0">
                <a:solidFill>
                  <a:prstClr val="black"/>
                </a:solidFill>
                <a:latin typeface="Calibri"/>
                <a:cs typeface="+mn-cs"/>
              </a:rPr>
              <a:t>Phosphate</a:t>
            </a:r>
          </a:p>
          <a:p>
            <a:pPr lvl="1" fontAlgn="auto">
              <a:spcBef>
                <a:spcPts val="0"/>
              </a:spcBef>
              <a:spcAft>
                <a:spcPts val="0"/>
              </a:spcAft>
            </a:pPr>
            <a:r>
              <a:rPr lang="en-US" sz="2000" dirty="0" smtClean="0">
                <a:solidFill>
                  <a:prstClr val="black"/>
                </a:solidFill>
                <a:latin typeface="Calibri"/>
                <a:cs typeface="+mn-cs"/>
              </a:rPr>
              <a:t>Ferromanganese Crusts</a:t>
            </a:r>
          </a:p>
          <a:p>
            <a:pPr lvl="1" fontAlgn="auto">
              <a:spcBef>
                <a:spcPts val="0"/>
              </a:spcBef>
              <a:spcAft>
                <a:spcPts val="0"/>
              </a:spcAft>
            </a:pPr>
            <a:r>
              <a:rPr lang="en-US" sz="2000" dirty="0" err="1" smtClean="0">
                <a:solidFill>
                  <a:srgbClr val="0000FF"/>
                </a:solidFill>
                <a:latin typeface="Calibri"/>
                <a:cs typeface="+mn-cs"/>
              </a:rPr>
              <a:t>Mn</a:t>
            </a:r>
            <a:r>
              <a:rPr lang="en-US" sz="2000" dirty="0" smtClean="0">
                <a:solidFill>
                  <a:srgbClr val="0000FF"/>
                </a:solidFill>
                <a:latin typeface="Calibri"/>
                <a:cs typeface="+mn-cs"/>
              </a:rPr>
              <a:t> Nodules</a:t>
            </a:r>
          </a:p>
          <a:p>
            <a:pPr lvl="1" fontAlgn="auto">
              <a:spcBef>
                <a:spcPts val="0"/>
              </a:spcBef>
              <a:spcAft>
                <a:spcPts val="0"/>
              </a:spcAft>
            </a:pPr>
            <a:r>
              <a:rPr lang="en-US" sz="2000" dirty="0" smtClean="0">
                <a:solidFill>
                  <a:srgbClr val="0000FF"/>
                </a:solidFill>
                <a:latin typeface="Calibri"/>
                <a:cs typeface="+mn-cs"/>
              </a:rPr>
              <a:t>SMS</a:t>
            </a:r>
          </a:p>
          <a:p>
            <a:pPr lvl="1" fontAlgn="auto">
              <a:spcBef>
                <a:spcPts val="0"/>
              </a:spcBef>
              <a:spcAft>
                <a:spcPts val="0"/>
              </a:spcAft>
            </a:pPr>
            <a:r>
              <a:rPr lang="en-US" sz="2000" dirty="0" smtClean="0">
                <a:solidFill>
                  <a:prstClr val="black"/>
                </a:solidFill>
                <a:latin typeface="Calibri"/>
                <a:cs typeface="+mn-cs"/>
              </a:rPr>
              <a:t>REE</a:t>
            </a:r>
          </a:p>
          <a:p>
            <a:pPr fontAlgn="auto">
              <a:spcBef>
                <a:spcPts val="0"/>
              </a:spcBef>
              <a:spcAft>
                <a:spcPts val="0"/>
              </a:spcAft>
            </a:pPr>
            <a:r>
              <a:rPr lang="en-US" sz="2400" b="1" dirty="0" smtClean="0">
                <a:solidFill>
                  <a:prstClr val="black"/>
                </a:solidFill>
                <a:latin typeface="Calibri"/>
                <a:cs typeface="+mn-cs"/>
              </a:rPr>
              <a:t>Oil, Gas Hydrates</a:t>
            </a:r>
          </a:p>
          <a:p>
            <a:pPr fontAlgn="auto">
              <a:spcBef>
                <a:spcPts val="0"/>
              </a:spcBef>
              <a:spcAft>
                <a:spcPts val="0"/>
              </a:spcAft>
            </a:pPr>
            <a:endParaRPr lang="en-US" sz="2400" dirty="0">
              <a:solidFill>
                <a:prstClr val="black"/>
              </a:solidFill>
              <a:latin typeface="Calibri"/>
              <a:cs typeface="+mn-cs"/>
            </a:endParaRPr>
          </a:p>
        </p:txBody>
      </p:sp>
      <p:grpSp>
        <p:nvGrpSpPr>
          <p:cNvPr id="8" name="Group 10"/>
          <p:cNvGrpSpPr>
            <a:grpSpLocks noChangeAspect="1"/>
          </p:cNvGrpSpPr>
          <p:nvPr/>
        </p:nvGrpSpPr>
        <p:grpSpPr bwMode="auto">
          <a:xfrm>
            <a:off x="5733712" y="2667000"/>
            <a:ext cx="2145591" cy="1266635"/>
            <a:chOff x="3072" y="2903"/>
            <a:chExt cx="1864" cy="1093"/>
          </a:xfrm>
        </p:grpSpPr>
        <p:pic>
          <p:nvPicPr>
            <p:cNvPr id="9" name="Picture 8"/>
            <p:cNvPicPr>
              <a:picLocks noChangeAspect="1" noChangeArrowheads="1"/>
            </p:cNvPicPr>
            <p:nvPr/>
          </p:nvPicPr>
          <p:blipFill>
            <a:blip r:embed="rId4" cstate="print"/>
            <a:srcRect/>
            <a:stretch>
              <a:fillRect/>
            </a:stretch>
          </p:blipFill>
          <p:spPr bwMode="auto">
            <a:xfrm>
              <a:off x="3072" y="2928"/>
              <a:ext cx="1818" cy="1068"/>
            </a:xfrm>
            <a:prstGeom prst="rect">
              <a:avLst/>
            </a:prstGeom>
            <a:noFill/>
            <a:ln w="9525">
              <a:noFill/>
              <a:miter lim="800000"/>
              <a:headEnd/>
              <a:tailEnd/>
            </a:ln>
          </p:spPr>
        </p:pic>
        <p:sp>
          <p:nvSpPr>
            <p:cNvPr id="10" name="Text Box 9"/>
            <p:cNvSpPr txBox="1">
              <a:spLocks noChangeArrowheads="1"/>
            </p:cNvSpPr>
            <p:nvPr/>
          </p:nvSpPr>
          <p:spPr bwMode="auto">
            <a:xfrm>
              <a:off x="3110" y="2903"/>
              <a:ext cx="1826" cy="266"/>
            </a:xfrm>
            <a:prstGeom prst="rect">
              <a:avLst/>
            </a:prstGeom>
            <a:noFill/>
            <a:ln w="9525">
              <a:noFill/>
              <a:miter lim="800000"/>
              <a:headEnd/>
              <a:tailEnd/>
            </a:ln>
          </p:spPr>
          <p:txBody>
            <a:bodyPr wrap="none">
              <a:spAutoFit/>
            </a:bodyPr>
            <a:lstStyle/>
            <a:p>
              <a:pPr fontAlgn="auto">
                <a:spcBef>
                  <a:spcPts val="0"/>
                </a:spcBef>
                <a:spcAft>
                  <a:spcPts val="0"/>
                </a:spcAft>
              </a:pPr>
              <a:r>
                <a:rPr lang="en-US" sz="1400" dirty="0">
                  <a:solidFill>
                    <a:prstClr val="white"/>
                  </a:solidFill>
                  <a:latin typeface="Calibri"/>
                  <a:cs typeface="+mn-cs"/>
                </a:rPr>
                <a:t>Diamond placers, Namibia</a:t>
              </a:r>
            </a:p>
          </p:txBody>
        </p:sp>
      </p:grpSp>
      <p:grpSp>
        <p:nvGrpSpPr>
          <p:cNvPr id="14" name="Group 12"/>
          <p:cNvGrpSpPr>
            <a:grpSpLocks noChangeAspect="1"/>
          </p:cNvGrpSpPr>
          <p:nvPr/>
        </p:nvGrpSpPr>
        <p:grpSpPr bwMode="auto">
          <a:xfrm>
            <a:off x="197068" y="4614038"/>
            <a:ext cx="2092326" cy="2133602"/>
            <a:chOff x="192" y="144"/>
            <a:chExt cx="1744" cy="1779"/>
          </a:xfrm>
        </p:grpSpPr>
        <p:pic>
          <p:nvPicPr>
            <p:cNvPr id="15" name="Picture 4"/>
            <p:cNvPicPr>
              <a:picLocks noChangeAspect="1" noChangeArrowheads="1"/>
            </p:cNvPicPr>
            <p:nvPr/>
          </p:nvPicPr>
          <p:blipFill>
            <a:blip r:embed="rId5" cstate="print"/>
            <a:srcRect/>
            <a:stretch>
              <a:fillRect/>
            </a:stretch>
          </p:blipFill>
          <p:spPr bwMode="auto">
            <a:xfrm>
              <a:off x="192" y="144"/>
              <a:ext cx="1744" cy="1779"/>
            </a:xfrm>
            <a:prstGeom prst="rect">
              <a:avLst/>
            </a:prstGeom>
            <a:noFill/>
            <a:ln w="9525">
              <a:noFill/>
              <a:miter lim="800000"/>
              <a:headEnd/>
              <a:tailEnd/>
            </a:ln>
          </p:spPr>
        </p:pic>
        <p:sp>
          <p:nvSpPr>
            <p:cNvPr id="16" name="Text Box 5"/>
            <p:cNvSpPr txBox="1">
              <a:spLocks noChangeArrowheads="1"/>
            </p:cNvSpPr>
            <p:nvPr/>
          </p:nvSpPr>
          <p:spPr bwMode="auto">
            <a:xfrm>
              <a:off x="192" y="479"/>
              <a:ext cx="968" cy="1309"/>
            </a:xfrm>
            <a:prstGeom prst="rect">
              <a:avLst/>
            </a:prstGeom>
            <a:noFill/>
            <a:ln w="9525">
              <a:noFill/>
              <a:miter lim="800000"/>
              <a:headEnd/>
              <a:tailEnd/>
            </a:ln>
          </p:spPr>
          <p:txBody>
            <a:bodyPr wrap="square">
              <a:spAutoFit/>
            </a:bodyPr>
            <a:lstStyle/>
            <a:p>
              <a:pPr fontAlgn="auto">
                <a:spcBef>
                  <a:spcPts val="0"/>
                </a:spcBef>
                <a:spcAft>
                  <a:spcPts val="0"/>
                </a:spcAft>
              </a:pPr>
              <a:r>
                <a:rPr lang="en-US" sz="1600" dirty="0" err="1">
                  <a:solidFill>
                    <a:prstClr val="white"/>
                  </a:solidFill>
                  <a:latin typeface="Calibri"/>
                  <a:cs typeface="+mn-cs"/>
                </a:rPr>
                <a:t>Mn</a:t>
              </a:r>
              <a:r>
                <a:rPr lang="en-US" sz="1600" dirty="0">
                  <a:solidFill>
                    <a:prstClr val="white"/>
                  </a:solidFill>
                  <a:latin typeface="Calibri"/>
                  <a:cs typeface="+mn-cs"/>
                </a:rPr>
                <a:t> Nodules</a:t>
              </a:r>
            </a:p>
            <a:p>
              <a:pPr fontAlgn="auto">
                <a:spcBef>
                  <a:spcPts val="0"/>
                </a:spcBef>
                <a:spcAft>
                  <a:spcPts val="0"/>
                </a:spcAft>
              </a:pPr>
              <a:r>
                <a:rPr lang="en-US" sz="1600" dirty="0">
                  <a:solidFill>
                    <a:prstClr val="white"/>
                  </a:solidFill>
                  <a:latin typeface="Calibri"/>
                  <a:cs typeface="+mn-cs"/>
                </a:rPr>
                <a:t>28% </a:t>
              </a:r>
              <a:r>
                <a:rPr lang="en-US" sz="1600" dirty="0" err="1">
                  <a:solidFill>
                    <a:prstClr val="white"/>
                  </a:solidFill>
                  <a:latin typeface="Calibri"/>
                  <a:cs typeface="+mn-cs"/>
                </a:rPr>
                <a:t>Mn</a:t>
              </a:r>
              <a:endParaRPr lang="en-US" sz="1600" dirty="0">
                <a:solidFill>
                  <a:prstClr val="white"/>
                </a:solidFill>
                <a:latin typeface="Calibri"/>
                <a:cs typeface="+mn-cs"/>
              </a:endParaRPr>
            </a:p>
            <a:p>
              <a:pPr fontAlgn="auto">
                <a:spcBef>
                  <a:spcPts val="0"/>
                </a:spcBef>
                <a:spcAft>
                  <a:spcPts val="0"/>
                </a:spcAft>
              </a:pPr>
              <a:r>
                <a:rPr lang="en-US" sz="1600" dirty="0">
                  <a:solidFill>
                    <a:prstClr val="white"/>
                  </a:solidFill>
                  <a:latin typeface="Calibri"/>
                  <a:cs typeface="+mn-cs"/>
                </a:rPr>
                <a:t>1.4% Ni</a:t>
              </a:r>
            </a:p>
            <a:p>
              <a:pPr fontAlgn="auto">
                <a:spcBef>
                  <a:spcPts val="0"/>
                </a:spcBef>
                <a:spcAft>
                  <a:spcPts val="0"/>
                </a:spcAft>
              </a:pPr>
              <a:r>
                <a:rPr lang="en-US" sz="1600" dirty="0">
                  <a:solidFill>
                    <a:prstClr val="white"/>
                  </a:solidFill>
                  <a:latin typeface="Calibri"/>
                  <a:cs typeface="+mn-cs"/>
                </a:rPr>
                <a:t>1.2% Cu</a:t>
              </a:r>
            </a:p>
            <a:p>
              <a:pPr fontAlgn="auto">
                <a:spcBef>
                  <a:spcPts val="0"/>
                </a:spcBef>
                <a:spcAft>
                  <a:spcPts val="0"/>
                </a:spcAft>
              </a:pPr>
              <a:r>
                <a:rPr lang="en-US" sz="1600" dirty="0">
                  <a:solidFill>
                    <a:prstClr val="white"/>
                  </a:solidFill>
                  <a:latin typeface="Calibri"/>
                  <a:cs typeface="+mn-cs"/>
                </a:rPr>
                <a:t>0.25% </a:t>
              </a:r>
              <a:r>
                <a:rPr lang="en-US" sz="1600" dirty="0" smtClean="0">
                  <a:solidFill>
                    <a:prstClr val="white"/>
                  </a:solidFill>
                  <a:latin typeface="Calibri"/>
                  <a:cs typeface="+mn-cs"/>
                </a:rPr>
                <a:t>Co.</a:t>
              </a:r>
              <a:endParaRPr lang="en-US" sz="1600" dirty="0">
                <a:solidFill>
                  <a:prstClr val="white"/>
                </a:solidFill>
                <a:latin typeface="Calibri"/>
                <a:cs typeface="+mn-cs"/>
              </a:endParaRPr>
            </a:p>
          </p:txBody>
        </p:sp>
      </p:grpSp>
      <p:grpSp>
        <p:nvGrpSpPr>
          <p:cNvPr id="17" name="Group 16"/>
          <p:cNvGrpSpPr>
            <a:grpSpLocks noChangeAspect="1"/>
          </p:cNvGrpSpPr>
          <p:nvPr/>
        </p:nvGrpSpPr>
        <p:grpSpPr>
          <a:xfrm>
            <a:off x="7533291" y="4724400"/>
            <a:ext cx="1447803" cy="1885950"/>
            <a:chOff x="1066800" y="228600"/>
            <a:chExt cx="2895600" cy="3771900"/>
          </a:xfrm>
        </p:grpSpPr>
        <p:pic>
          <p:nvPicPr>
            <p:cNvPr id="18" name="Picture 3"/>
            <p:cNvPicPr>
              <a:picLocks noChangeAspect="1" noChangeArrowheads="1"/>
            </p:cNvPicPr>
            <p:nvPr/>
          </p:nvPicPr>
          <p:blipFill>
            <a:blip r:embed="rId6" cstate="print"/>
            <a:srcRect/>
            <a:stretch>
              <a:fillRect/>
            </a:stretch>
          </p:blipFill>
          <p:spPr bwMode="auto">
            <a:xfrm>
              <a:off x="1066800" y="228600"/>
              <a:ext cx="2895600" cy="3771900"/>
            </a:xfrm>
            <a:prstGeom prst="rect">
              <a:avLst/>
            </a:prstGeom>
            <a:noFill/>
            <a:ln w="9525">
              <a:noFill/>
              <a:miter lim="800000"/>
              <a:headEnd/>
              <a:tailEnd/>
            </a:ln>
          </p:spPr>
        </p:pic>
        <p:sp>
          <p:nvSpPr>
            <p:cNvPr id="19" name="TextBox 18"/>
            <p:cNvSpPr txBox="1">
              <a:spLocks noChangeArrowheads="1"/>
            </p:cNvSpPr>
            <p:nvPr/>
          </p:nvSpPr>
          <p:spPr bwMode="auto">
            <a:xfrm>
              <a:off x="1371595" y="3428986"/>
              <a:ext cx="2590795" cy="553998"/>
            </a:xfrm>
            <a:prstGeom prst="rect">
              <a:avLst/>
            </a:prstGeom>
            <a:noFill/>
            <a:ln w="9525">
              <a:noFill/>
              <a:miter lim="800000"/>
              <a:headEnd/>
              <a:tailEnd/>
            </a:ln>
          </p:spPr>
          <p:txBody>
            <a:bodyPr wrap="square">
              <a:spAutoFit/>
            </a:bodyPr>
            <a:lstStyle/>
            <a:p>
              <a:pPr fontAlgn="auto">
                <a:spcBef>
                  <a:spcPts val="0"/>
                </a:spcBef>
                <a:spcAft>
                  <a:spcPts val="0"/>
                </a:spcAft>
              </a:pPr>
              <a:r>
                <a:rPr lang="en-US" sz="1200" dirty="0" smtClean="0">
                  <a:solidFill>
                    <a:srgbClr val="92D050"/>
                  </a:solidFill>
                  <a:latin typeface="Calibri"/>
                  <a:cs typeface="+mn-cs"/>
                </a:rPr>
                <a:t>Roger </a:t>
              </a:r>
              <a:r>
                <a:rPr lang="en-US" sz="1200" dirty="0" err="1">
                  <a:solidFill>
                    <a:srgbClr val="92D050"/>
                  </a:solidFill>
                  <a:latin typeface="Calibri"/>
                  <a:cs typeface="+mn-cs"/>
                </a:rPr>
                <a:t>Hekinian</a:t>
              </a:r>
              <a:endParaRPr lang="en-US" sz="1200" dirty="0">
                <a:solidFill>
                  <a:srgbClr val="92D050"/>
                </a:solidFill>
                <a:latin typeface="Calibri"/>
                <a:cs typeface="+mn-cs"/>
              </a:endParaRPr>
            </a:p>
          </p:txBody>
        </p:sp>
        <p:sp>
          <p:nvSpPr>
            <p:cNvPr id="20" name="TextBox 21"/>
            <p:cNvSpPr txBox="1">
              <a:spLocks noChangeArrowheads="1"/>
            </p:cNvSpPr>
            <p:nvPr/>
          </p:nvSpPr>
          <p:spPr bwMode="auto">
            <a:xfrm>
              <a:off x="1676395" y="2819386"/>
              <a:ext cx="2133596" cy="738664"/>
            </a:xfrm>
            <a:prstGeom prst="rect">
              <a:avLst/>
            </a:prstGeom>
            <a:noFill/>
            <a:ln w="9525">
              <a:noFill/>
              <a:miter lim="800000"/>
              <a:headEnd/>
              <a:tailEnd/>
            </a:ln>
          </p:spPr>
          <p:txBody>
            <a:bodyPr wrap="square">
              <a:spAutoFit/>
            </a:bodyPr>
            <a:lstStyle/>
            <a:p>
              <a:pPr fontAlgn="auto">
                <a:spcBef>
                  <a:spcPts val="0"/>
                </a:spcBef>
                <a:spcAft>
                  <a:spcPts val="0"/>
                </a:spcAft>
              </a:pPr>
              <a:r>
                <a:rPr lang="en-US" dirty="0">
                  <a:solidFill>
                    <a:prstClr val="white"/>
                  </a:solidFill>
                  <a:latin typeface="Calibri"/>
                  <a:cs typeface="+mn-cs"/>
                </a:rPr>
                <a:t>13°N EPR</a:t>
              </a:r>
            </a:p>
          </p:txBody>
        </p:sp>
      </p:grpSp>
      <p:pic>
        <p:nvPicPr>
          <p:cNvPr id="164866" name="Picture 2" descr="http://static.flickr.com/3193/3021784440_2c3018bf8c_z.jpg"/>
          <p:cNvPicPr>
            <a:picLocks noChangeAspect="1" noChangeArrowheads="1"/>
          </p:cNvPicPr>
          <p:nvPr/>
        </p:nvPicPr>
        <p:blipFill>
          <a:blip r:embed="rId7" cstate="print"/>
          <a:srcRect/>
          <a:stretch>
            <a:fillRect/>
          </a:stretch>
        </p:blipFill>
        <p:spPr bwMode="auto">
          <a:xfrm>
            <a:off x="346852" y="990600"/>
            <a:ext cx="1853184" cy="1389888"/>
          </a:xfrm>
          <a:prstGeom prst="rect">
            <a:avLst/>
          </a:prstGeom>
          <a:noFill/>
        </p:spPr>
      </p:pic>
      <p:sp>
        <p:nvSpPr>
          <p:cNvPr id="22" name="TextBox 21"/>
          <p:cNvSpPr txBox="1"/>
          <p:nvPr/>
        </p:nvSpPr>
        <p:spPr>
          <a:xfrm>
            <a:off x="275746" y="2102068"/>
            <a:ext cx="2054922" cy="307777"/>
          </a:xfrm>
          <a:prstGeom prst="rect">
            <a:avLst/>
          </a:prstGeom>
          <a:noFill/>
        </p:spPr>
        <p:txBody>
          <a:bodyPr wrap="none" rtlCol="0">
            <a:spAutoFit/>
          </a:bodyPr>
          <a:lstStyle/>
          <a:p>
            <a:pPr fontAlgn="auto">
              <a:spcBef>
                <a:spcPts val="0"/>
              </a:spcBef>
              <a:spcAft>
                <a:spcPts val="0"/>
              </a:spcAft>
            </a:pPr>
            <a:r>
              <a:rPr lang="en-US" sz="1400" dirty="0" smtClean="0">
                <a:solidFill>
                  <a:prstClr val="white"/>
                </a:solidFill>
                <a:latin typeface="Calibri"/>
                <a:cs typeface="+mn-cs"/>
              </a:rPr>
              <a:t>San Francisco Bay sea salt</a:t>
            </a:r>
            <a:endParaRPr lang="en-US" sz="1400" dirty="0">
              <a:solidFill>
                <a:prstClr val="white"/>
              </a:solidFill>
              <a:latin typeface="Calibri"/>
              <a:cs typeface="+mn-cs"/>
            </a:endParaRPr>
          </a:p>
        </p:txBody>
      </p:sp>
      <p:pic>
        <p:nvPicPr>
          <p:cNvPr id="164867" name="Picture 3"/>
          <p:cNvPicPr>
            <a:picLocks noChangeAspect="1" noChangeArrowheads="1"/>
          </p:cNvPicPr>
          <p:nvPr/>
        </p:nvPicPr>
        <p:blipFill>
          <a:blip r:embed="rId8" cstate="print"/>
          <a:srcRect/>
          <a:stretch>
            <a:fillRect/>
          </a:stretch>
        </p:blipFill>
        <p:spPr bwMode="auto">
          <a:xfrm>
            <a:off x="4895193" y="134004"/>
            <a:ext cx="1715543" cy="1652587"/>
          </a:xfrm>
          <a:prstGeom prst="rect">
            <a:avLst/>
          </a:prstGeom>
          <a:noFill/>
          <a:ln w="9525">
            <a:noFill/>
            <a:miter lim="800000"/>
            <a:headEnd/>
            <a:tailEnd/>
          </a:ln>
        </p:spPr>
      </p:pic>
      <p:grpSp>
        <p:nvGrpSpPr>
          <p:cNvPr id="31" name="Group 30"/>
          <p:cNvGrpSpPr/>
          <p:nvPr/>
        </p:nvGrpSpPr>
        <p:grpSpPr>
          <a:xfrm>
            <a:off x="6876712" y="533400"/>
            <a:ext cx="1504130" cy="2094131"/>
            <a:chOff x="5257800" y="533400"/>
            <a:chExt cx="1504130" cy="2094131"/>
          </a:xfrm>
        </p:grpSpPr>
        <p:pic>
          <p:nvPicPr>
            <p:cNvPr id="164871" name="Picture 7" descr="Dow's Magnesium Plant"/>
            <p:cNvPicPr>
              <a:picLocks noChangeAspect="1" noChangeArrowheads="1"/>
            </p:cNvPicPr>
            <p:nvPr/>
          </p:nvPicPr>
          <p:blipFill>
            <a:blip r:embed="rId9" cstate="print"/>
            <a:srcRect/>
            <a:stretch>
              <a:fillRect/>
            </a:stretch>
          </p:blipFill>
          <p:spPr bwMode="auto">
            <a:xfrm>
              <a:off x="5257800" y="533400"/>
              <a:ext cx="1428750" cy="2076450"/>
            </a:xfrm>
            <a:prstGeom prst="rect">
              <a:avLst/>
            </a:prstGeom>
            <a:noFill/>
          </p:spPr>
        </p:pic>
        <p:sp>
          <p:nvSpPr>
            <p:cNvPr id="29" name="TextBox 28"/>
            <p:cNvSpPr txBox="1"/>
            <p:nvPr/>
          </p:nvSpPr>
          <p:spPr>
            <a:xfrm>
              <a:off x="5257800" y="1981200"/>
              <a:ext cx="1504130" cy="646331"/>
            </a:xfrm>
            <a:prstGeom prst="rect">
              <a:avLst/>
            </a:prstGeom>
            <a:noFill/>
          </p:spPr>
          <p:txBody>
            <a:bodyPr wrap="none" rtlCol="0">
              <a:spAutoFit/>
            </a:bodyPr>
            <a:lstStyle/>
            <a:p>
              <a:pPr fontAlgn="auto">
                <a:spcBef>
                  <a:spcPts val="0"/>
                </a:spcBef>
                <a:spcAft>
                  <a:spcPts val="0"/>
                </a:spcAft>
              </a:pPr>
              <a:r>
                <a:rPr lang="en-US" dirty="0" smtClean="0">
                  <a:solidFill>
                    <a:srgbClr val="0000FF"/>
                  </a:solidFill>
                  <a:latin typeface="Calibri"/>
                  <a:cs typeface="+mn-cs"/>
                </a:rPr>
                <a:t>Dow Mg Plant</a:t>
              </a:r>
            </a:p>
            <a:p>
              <a:pPr fontAlgn="auto">
                <a:spcBef>
                  <a:spcPts val="0"/>
                </a:spcBef>
                <a:spcAft>
                  <a:spcPts val="0"/>
                </a:spcAft>
              </a:pPr>
              <a:r>
                <a:rPr lang="en-US" dirty="0" err="1" smtClean="0">
                  <a:solidFill>
                    <a:srgbClr val="0000FF"/>
                  </a:solidFill>
                  <a:latin typeface="Calibri"/>
                  <a:cs typeface="+mn-cs"/>
                </a:rPr>
                <a:t>Feeeport</a:t>
              </a:r>
              <a:r>
                <a:rPr lang="en-US" dirty="0" smtClean="0">
                  <a:solidFill>
                    <a:srgbClr val="0000FF"/>
                  </a:solidFill>
                  <a:latin typeface="Calibri"/>
                  <a:cs typeface="+mn-cs"/>
                </a:rPr>
                <a:t>, </a:t>
              </a:r>
              <a:r>
                <a:rPr lang="en-US" dirty="0" err="1" smtClean="0">
                  <a:solidFill>
                    <a:srgbClr val="0000FF"/>
                  </a:solidFill>
                  <a:latin typeface="Calibri"/>
                  <a:cs typeface="+mn-cs"/>
                </a:rPr>
                <a:t>Tx</a:t>
              </a:r>
              <a:endParaRPr lang="en-US" dirty="0">
                <a:solidFill>
                  <a:srgbClr val="0000FF"/>
                </a:solidFill>
                <a:latin typeface="Calibri"/>
                <a:cs typeface="+mn-cs"/>
              </a:endParaRPr>
            </a:p>
          </p:txBody>
        </p:sp>
      </p:grpSp>
      <p:sp>
        <p:nvSpPr>
          <p:cNvPr id="30" name="TextBox 29"/>
          <p:cNvSpPr txBox="1"/>
          <p:nvPr/>
        </p:nvSpPr>
        <p:spPr>
          <a:xfrm>
            <a:off x="4863661" y="1505604"/>
            <a:ext cx="1802609" cy="338554"/>
          </a:xfrm>
          <a:prstGeom prst="rect">
            <a:avLst/>
          </a:prstGeom>
          <a:noFill/>
        </p:spPr>
        <p:txBody>
          <a:bodyPr wrap="none" rtlCol="0">
            <a:spAutoFit/>
          </a:bodyPr>
          <a:lstStyle/>
          <a:p>
            <a:pPr fontAlgn="auto">
              <a:spcBef>
                <a:spcPts val="0"/>
              </a:spcBef>
              <a:spcAft>
                <a:spcPts val="0"/>
              </a:spcAft>
            </a:pPr>
            <a:r>
              <a:rPr lang="en-US" sz="1600" dirty="0" smtClean="0">
                <a:solidFill>
                  <a:prstClr val="white"/>
                </a:solidFill>
                <a:latin typeface="Calibri"/>
                <a:cs typeface="+mn-cs"/>
              </a:rPr>
              <a:t>Shipboard recovery</a:t>
            </a:r>
            <a:endParaRPr lang="en-US" sz="1600" dirty="0">
              <a:solidFill>
                <a:prstClr val="white"/>
              </a:solidFill>
              <a:latin typeface="Calibri"/>
              <a:cs typeface="+mn-cs"/>
            </a:endParaRPr>
          </a:p>
        </p:txBody>
      </p:sp>
      <p:cxnSp>
        <p:nvCxnSpPr>
          <p:cNvPr id="33" name="Straight Connector 32"/>
          <p:cNvCxnSpPr/>
          <p:nvPr/>
        </p:nvCxnSpPr>
        <p:spPr>
          <a:xfrm rot="10800000">
            <a:off x="2209800" y="1219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52800" y="1521370"/>
            <a:ext cx="14477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191000" y="3505200"/>
            <a:ext cx="1460933" cy="13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1524000" y="3836272"/>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2286001" y="5302468"/>
            <a:ext cx="746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686502" y="5567846"/>
            <a:ext cx="3857298" cy="13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05200" y="1823540"/>
            <a:ext cx="327659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1"/>
          <p:cNvGrpSpPr>
            <a:grpSpLocks noChangeAspect="1"/>
          </p:cNvGrpSpPr>
          <p:nvPr/>
        </p:nvGrpSpPr>
        <p:grpSpPr bwMode="auto">
          <a:xfrm>
            <a:off x="5486400" y="4201505"/>
            <a:ext cx="2057081" cy="1380238"/>
            <a:chOff x="131" y="2160"/>
            <a:chExt cx="2945" cy="1976"/>
          </a:xfrm>
        </p:grpSpPr>
        <p:pic>
          <p:nvPicPr>
            <p:cNvPr id="12" name="Picture 6"/>
            <p:cNvPicPr>
              <a:picLocks noChangeAspect="1" noChangeArrowheads="1"/>
            </p:cNvPicPr>
            <p:nvPr/>
          </p:nvPicPr>
          <p:blipFill>
            <a:blip r:embed="rId10" cstate="print"/>
            <a:srcRect/>
            <a:stretch>
              <a:fillRect/>
            </a:stretch>
          </p:blipFill>
          <p:spPr bwMode="auto">
            <a:xfrm>
              <a:off x="240" y="2160"/>
              <a:ext cx="2736" cy="1176"/>
            </a:xfrm>
            <a:prstGeom prst="rect">
              <a:avLst/>
            </a:prstGeom>
            <a:noFill/>
            <a:ln w="9525">
              <a:noFill/>
              <a:miter lim="800000"/>
              <a:headEnd/>
              <a:tailEnd/>
            </a:ln>
          </p:spPr>
        </p:pic>
        <p:sp>
          <p:nvSpPr>
            <p:cNvPr id="13" name="Text Box 7"/>
            <p:cNvSpPr txBox="1">
              <a:spLocks noChangeArrowheads="1"/>
            </p:cNvSpPr>
            <p:nvPr/>
          </p:nvSpPr>
          <p:spPr bwMode="auto">
            <a:xfrm>
              <a:off x="131" y="3123"/>
              <a:ext cx="2945" cy="1013"/>
            </a:xfrm>
            <a:prstGeom prst="rect">
              <a:avLst/>
            </a:prstGeom>
            <a:noFill/>
            <a:ln w="9525">
              <a:noFill/>
              <a:miter lim="800000"/>
              <a:headEnd/>
              <a:tailEnd/>
            </a:ln>
          </p:spPr>
          <p:txBody>
            <a:bodyPr wrap="square">
              <a:spAutoFit/>
            </a:bodyPr>
            <a:lstStyle/>
            <a:p>
              <a:pPr fontAlgn="auto">
                <a:spcBef>
                  <a:spcPts val="0"/>
                </a:spcBef>
                <a:spcAft>
                  <a:spcPts val="0"/>
                </a:spcAft>
              </a:pPr>
              <a:r>
                <a:rPr lang="en-US" sz="1400" dirty="0" err="1">
                  <a:solidFill>
                    <a:prstClr val="black"/>
                  </a:solidFill>
                  <a:latin typeface="Calibri"/>
                  <a:cs typeface="+mn-cs"/>
                </a:rPr>
                <a:t>Mn</a:t>
              </a:r>
              <a:r>
                <a:rPr lang="en-US" sz="1400" dirty="0">
                  <a:solidFill>
                    <a:prstClr val="black"/>
                  </a:solidFill>
                  <a:latin typeface="Calibri"/>
                  <a:cs typeface="+mn-cs"/>
                </a:rPr>
                <a:t> crusts, Jim Hein </a:t>
              </a:r>
              <a:r>
                <a:rPr lang="en-US" sz="1400" dirty="0" smtClean="0">
                  <a:solidFill>
                    <a:prstClr val="black"/>
                  </a:solidFill>
                  <a:latin typeface="Calibri"/>
                  <a:cs typeface="+mn-cs"/>
                </a:rPr>
                <a:t>USGS</a:t>
              </a:r>
            </a:p>
            <a:p>
              <a:pPr fontAlgn="auto">
                <a:spcBef>
                  <a:spcPts val="0"/>
                </a:spcBef>
                <a:spcAft>
                  <a:spcPts val="0"/>
                </a:spcAft>
              </a:pPr>
              <a:r>
                <a:rPr lang="en-US" sz="1400" dirty="0" smtClean="0">
                  <a:solidFill>
                    <a:prstClr val="black"/>
                  </a:solidFill>
                  <a:latin typeface="Calibri"/>
                  <a:cs typeface="+mn-cs"/>
                </a:rPr>
                <a:t>1% Co, </a:t>
              </a:r>
              <a:r>
                <a:rPr lang="en-US" sz="1200" dirty="0" smtClean="0">
                  <a:solidFill>
                    <a:prstClr val="black"/>
                  </a:solidFill>
                  <a:latin typeface="Calibri"/>
                  <a:cs typeface="+mn-cs"/>
                </a:rPr>
                <a:t>Ni, Cu, Mo, PGE, REE, </a:t>
              </a:r>
              <a:r>
                <a:rPr lang="en-US" sz="1200" dirty="0" err="1" smtClean="0">
                  <a:solidFill>
                    <a:prstClr val="black"/>
                  </a:solidFill>
                  <a:latin typeface="Calibri"/>
                  <a:cs typeface="+mn-cs"/>
                </a:rPr>
                <a:t>Zr,Te</a:t>
              </a:r>
              <a:endParaRPr lang="en-US" sz="1400" dirty="0">
                <a:solidFill>
                  <a:prstClr val="black"/>
                </a:solidFill>
                <a:latin typeface="Calibri"/>
                <a:cs typeface="+mn-cs"/>
              </a:endParaRPr>
            </a:p>
          </p:txBody>
        </p:sp>
      </p:grpSp>
      <p:sp>
        <p:nvSpPr>
          <p:cNvPr id="60" name="TextBox 59"/>
          <p:cNvSpPr txBox="1"/>
          <p:nvPr/>
        </p:nvSpPr>
        <p:spPr>
          <a:xfrm>
            <a:off x="3352800" y="3918099"/>
            <a:ext cx="2634567" cy="307777"/>
          </a:xfrm>
          <a:prstGeom prst="rect">
            <a:avLst/>
          </a:prstGeom>
          <a:noFill/>
        </p:spPr>
        <p:txBody>
          <a:bodyPr wrap="none" rtlCol="0">
            <a:spAutoFit/>
          </a:bodyPr>
          <a:lstStyle/>
          <a:p>
            <a:pPr fontAlgn="auto">
              <a:spcBef>
                <a:spcPts val="0"/>
              </a:spcBef>
              <a:spcAft>
                <a:spcPts val="0"/>
              </a:spcAft>
            </a:pPr>
            <a:r>
              <a:rPr lang="en-US" sz="1400" dirty="0" smtClean="0">
                <a:solidFill>
                  <a:srgbClr val="00B050"/>
                </a:solidFill>
                <a:latin typeface="Calibri"/>
                <a:cs typeface="+mn-cs"/>
              </a:rPr>
              <a:t>largest marine mining (Indonesia)</a:t>
            </a:r>
            <a:endParaRPr lang="en-US" sz="1400" dirty="0">
              <a:solidFill>
                <a:srgbClr val="00B050"/>
              </a:solidFill>
              <a:latin typeface="Calibri"/>
              <a:cs typeface="+mn-cs"/>
            </a:endParaRPr>
          </a:p>
        </p:txBody>
      </p:sp>
      <p:pic>
        <p:nvPicPr>
          <p:cNvPr id="37171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05063" y="5663664"/>
            <a:ext cx="1546965" cy="108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3650877" y="5872021"/>
            <a:ext cx="1861893"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95898" y="6556227"/>
            <a:ext cx="2171702" cy="276999"/>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Calibri"/>
                <a:cs typeface="+mn-cs"/>
              </a:rPr>
              <a:t>MOR </a:t>
            </a:r>
            <a:r>
              <a:rPr lang="en-US" sz="1200" dirty="0" err="1" smtClean="0">
                <a:solidFill>
                  <a:prstClr val="black"/>
                </a:solidFill>
                <a:latin typeface="Calibri"/>
                <a:cs typeface="+mn-cs"/>
              </a:rPr>
              <a:t>oxyhydroxide</a:t>
            </a:r>
            <a:r>
              <a:rPr lang="en-US" sz="1200" dirty="0" smtClean="0">
                <a:solidFill>
                  <a:prstClr val="black"/>
                </a:solidFill>
                <a:latin typeface="Calibri"/>
                <a:cs typeface="+mn-cs"/>
              </a:rPr>
              <a:t>  sediments</a:t>
            </a:r>
            <a:endParaRPr lang="en-US" sz="1200" dirty="0">
              <a:solidFill>
                <a:prstClr val="black"/>
              </a:solidFill>
              <a:latin typeface="Calibri"/>
              <a:cs typeface="+mn-cs"/>
            </a:endParaRPr>
          </a:p>
        </p:txBody>
      </p:sp>
      <p:sp>
        <p:nvSpPr>
          <p:cNvPr id="25" name="TextBox 24"/>
          <p:cNvSpPr txBox="1"/>
          <p:nvPr/>
        </p:nvSpPr>
        <p:spPr>
          <a:xfrm>
            <a:off x="4995085" y="6070095"/>
            <a:ext cx="691215" cy="430887"/>
          </a:xfrm>
          <a:prstGeom prst="rect">
            <a:avLst/>
          </a:prstGeom>
          <a:noFill/>
        </p:spPr>
        <p:txBody>
          <a:bodyPr wrap="none" rtlCol="0">
            <a:spAutoFit/>
          </a:bodyPr>
          <a:lstStyle/>
          <a:p>
            <a:pPr algn="ctr" fontAlgn="auto">
              <a:spcBef>
                <a:spcPts val="0"/>
              </a:spcBef>
              <a:spcAft>
                <a:spcPts val="0"/>
              </a:spcAft>
            </a:pPr>
            <a:r>
              <a:rPr lang="en-US" sz="1100" dirty="0" smtClean="0">
                <a:solidFill>
                  <a:prstClr val="black"/>
                </a:solidFill>
                <a:latin typeface="Calibri"/>
                <a:cs typeface="+mn-cs"/>
              </a:rPr>
              <a:t>&gt;1500 </a:t>
            </a:r>
          </a:p>
          <a:p>
            <a:pPr algn="ctr" fontAlgn="auto">
              <a:spcBef>
                <a:spcPts val="0"/>
              </a:spcBef>
              <a:spcAft>
                <a:spcPts val="0"/>
              </a:spcAft>
            </a:pPr>
            <a:r>
              <a:rPr lang="en-US" sz="1100" dirty="0" smtClean="0">
                <a:solidFill>
                  <a:prstClr val="black"/>
                </a:solidFill>
                <a:latin typeface="Calibri"/>
                <a:cs typeface="+mn-cs"/>
              </a:rPr>
              <a:t>ppm REY</a:t>
            </a:r>
            <a:endParaRPr lang="en-US" sz="1100" dirty="0">
              <a:solidFill>
                <a:prstClr val="black"/>
              </a:solidFill>
              <a:latin typeface="Calibri"/>
              <a:cs typeface="+mn-cs"/>
            </a:endParaRPr>
          </a:p>
        </p:txBody>
      </p:sp>
      <p:cxnSp>
        <p:nvCxnSpPr>
          <p:cNvPr id="27" name="Straight Connector 26"/>
          <p:cNvCxnSpPr/>
          <p:nvPr/>
        </p:nvCxnSpPr>
        <p:spPr>
          <a:xfrm>
            <a:off x="5512770" y="6285538"/>
            <a:ext cx="12865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285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descr="http://www.hash.com/stills/albums/userpics/normal_Earth-PacificOcean.jpg"/>
          <p:cNvPicPr>
            <a:picLocks noChangeAspect="1" noChangeArrowheads="1"/>
          </p:cNvPicPr>
          <p:nvPr/>
        </p:nvPicPr>
        <p:blipFill>
          <a:blip r:embed="rId3" cstate="print"/>
          <a:srcRect l="28047" t="10000" r="15860" b="8000"/>
          <a:stretch>
            <a:fillRect/>
          </a:stretch>
        </p:blipFill>
        <p:spPr bwMode="auto">
          <a:xfrm>
            <a:off x="228600" y="3048000"/>
            <a:ext cx="3200400" cy="3124200"/>
          </a:xfrm>
          <a:prstGeom prst="rect">
            <a:avLst/>
          </a:prstGeom>
          <a:noFill/>
        </p:spPr>
      </p:pic>
      <p:pic>
        <p:nvPicPr>
          <p:cNvPr id="265220" name="Picture 4" descr="http://www.androidpubs.com/marspic.gif"/>
          <p:cNvPicPr>
            <a:picLocks noChangeAspect="1" noChangeArrowheads="1"/>
          </p:cNvPicPr>
          <p:nvPr/>
        </p:nvPicPr>
        <p:blipFill>
          <a:blip r:embed="rId4" cstate="print"/>
          <a:srcRect/>
          <a:stretch>
            <a:fillRect/>
          </a:stretch>
        </p:blipFill>
        <p:spPr bwMode="auto">
          <a:xfrm>
            <a:off x="4181253" y="3200400"/>
            <a:ext cx="1810107" cy="1828800"/>
          </a:xfrm>
          <a:prstGeom prst="rect">
            <a:avLst/>
          </a:prstGeom>
          <a:noFill/>
        </p:spPr>
      </p:pic>
      <p:pic>
        <p:nvPicPr>
          <p:cNvPr id="265222" name="Picture 6" descr="http://www.themudflats.net/wp-content/uploads/moon.jpg"/>
          <p:cNvPicPr>
            <a:picLocks noChangeAspect="1" noChangeArrowheads="1"/>
          </p:cNvPicPr>
          <p:nvPr/>
        </p:nvPicPr>
        <p:blipFill>
          <a:blip r:embed="rId5" cstate="print"/>
          <a:srcRect/>
          <a:stretch>
            <a:fillRect/>
          </a:stretch>
        </p:blipFill>
        <p:spPr bwMode="auto">
          <a:xfrm>
            <a:off x="7637135" y="3962400"/>
            <a:ext cx="821065" cy="838200"/>
          </a:xfrm>
          <a:prstGeom prst="rect">
            <a:avLst/>
          </a:prstGeom>
          <a:noFill/>
        </p:spPr>
      </p:pic>
      <p:pic>
        <p:nvPicPr>
          <p:cNvPr id="8" name="Picture 4" descr="http://www.androidpubs.com/marspic.gif"/>
          <p:cNvPicPr>
            <a:picLocks noChangeAspect="1" noChangeArrowheads="1"/>
          </p:cNvPicPr>
          <p:nvPr/>
        </p:nvPicPr>
        <p:blipFill>
          <a:blip r:embed="rId4" cstate="print"/>
          <a:srcRect/>
          <a:stretch>
            <a:fillRect/>
          </a:stretch>
        </p:blipFill>
        <p:spPr bwMode="auto">
          <a:xfrm>
            <a:off x="5781453" y="4876800"/>
            <a:ext cx="1810107" cy="1828800"/>
          </a:xfrm>
          <a:prstGeom prst="rect">
            <a:avLst/>
          </a:prstGeom>
          <a:noFill/>
        </p:spPr>
      </p:pic>
      <p:sp>
        <p:nvSpPr>
          <p:cNvPr id="2" name="Title 1"/>
          <p:cNvSpPr>
            <a:spLocks noGrp="1"/>
          </p:cNvSpPr>
          <p:nvPr>
            <p:ph type="title"/>
          </p:nvPr>
        </p:nvSpPr>
        <p:spPr>
          <a:xfrm>
            <a:off x="0" y="0"/>
            <a:ext cx="8229600" cy="1143000"/>
          </a:xfrm>
        </p:spPr>
        <p:txBody>
          <a:bodyPr>
            <a:normAutofit fontScale="90000"/>
          </a:bodyPr>
          <a:lstStyle/>
          <a:p>
            <a:pPr algn="l"/>
            <a:r>
              <a:rPr lang="en-US" dirty="0" smtClean="0"/>
              <a:t>Ocean resources are significant because:</a:t>
            </a:r>
            <a:endParaRPr lang="en-US" dirty="0"/>
          </a:p>
        </p:txBody>
      </p:sp>
      <p:sp>
        <p:nvSpPr>
          <p:cNvPr id="11" name="Down Arrow 10"/>
          <p:cNvSpPr/>
          <p:nvPr/>
        </p:nvSpPr>
        <p:spPr>
          <a:xfrm rot="2400000">
            <a:off x="2292595" y="2694610"/>
            <a:ext cx="129616" cy="304800"/>
          </a:xfrm>
          <a:prstGeom prst="downArrow">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TextBox 11"/>
          <p:cNvSpPr txBox="1"/>
          <p:nvPr/>
        </p:nvSpPr>
        <p:spPr>
          <a:xfrm>
            <a:off x="228600" y="2737512"/>
            <a:ext cx="1556516"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cs typeface="+mn-cs"/>
              </a:rPr>
              <a:t>Earth’s Oceans</a:t>
            </a:r>
            <a:endParaRPr lang="en-US" dirty="0">
              <a:solidFill>
                <a:prstClr val="black"/>
              </a:solidFill>
              <a:latin typeface="Calibri"/>
              <a:cs typeface="+mn-cs"/>
            </a:endParaRPr>
          </a:p>
        </p:txBody>
      </p:sp>
      <p:sp>
        <p:nvSpPr>
          <p:cNvPr id="13" name="TextBox 12"/>
          <p:cNvSpPr txBox="1"/>
          <p:nvPr/>
        </p:nvSpPr>
        <p:spPr>
          <a:xfrm>
            <a:off x="3581400" y="4038600"/>
            <a:ext cx="529312" cy="923330"/>
          </a:xfrm>
          <a:prstGeom prst="rect">
            <a:avLst/>
          </a:prstGeom>
          <a:noFill/>
        </p:spPr>
        <p:txBody>
          <a:bodyPr wrap="none" rtlCol="0">
            <a:spAutoFit/>
          </a:bodyPr>
          <a:lstStyle/>
          <a:p>
            <a:pPr fontAlgn="auto">
              <a:spcBef>
                <a:spcPts val="0"/>
              </a:spcBef>
              <a:spcAft>
                <a:spcPts val="0"/>
              </a:spcAft>
            </a:pPr>
            <a:r>
              <a:rPr lang="en-US" sz="5400" dirty="0" smtClean="0">
                <a:solidFill>
                  <a:prstClr val="black"/>
                </a:solidFill>
                <a:latin typeface="Calibri"/>
                <a:cs typeface="+mn-cs"/>
              </a:rPr>
              <a:t>=</a:t>
            </a:r>
            <a:endParaRPr lang="en-US" sz="5400" dirty="0">
              <a:solidFill>
                <a:prstClr val="black"/>
              </a:solidFill>
              <a:latin typeface="Calibri"/>
              <a:cs typeface="+mn-cs"/>
            </a:endParaRPr>
          </a:p>
        </p:txBody>
      </p:sp>
      <p:sp>
        <p:nvSpPr>
          <p:cNvPr id="14" name="TextBox 13"/>
          <p:cNvSpPr txBox="1"/>
          <p:nvPr/>
        </p:nvSpPr>
        <p:spPr>
          <a:xfrm>
            <a:off x="4162560" y="2895600"/>
            <a:ext cx="658385"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cs typeface="+mn-cs"/>
              </a:rPr>
              <a:t>Mars</a:t>
            </a:r>
            <a:endParaRPr lang="en-US" dirty="0">
              <a:solidFill>
                <a:prstClr val="black"/>
              </a:solidFill>
              <a:latin typeface="Calibri"/>
              <a:cs typeface="+mn-cs"/>
            </a:endParaRPr>
          </a:p>
        </p:txBody>
      </p:sp>
      <p:sp>
        <p:nvSpPr>
          <p:cNvPr id="15" name="TextBox 14"/>
          <p:cNvSpPr txBox="1"/>
          <p:nvPr/>
        </p:nvSpPr>
        <p:spPr>
          <a:xfrm>
            <a:off x="7592704" y="3635992"/>
            <a:ext cx="74732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cs typeface="+mn-cs"/>
              </a:rPr>
              <a:t>Moon</a:t>
            </a:r>
            <a:endParaRPr lang="en-US" dirty="0">
              <a:solidFill>
                <a:prstClr val="black"/>
              </a:solidFill>
              <a:latin typeface="Calibri"/>
              <a:cs typeface="+mn-cs"/>
            </a:endParaRPr>
          </a:p>
        </p:txBody>
      </p:sp>
      <p:pic>
        <p:nvPicPr>
          <p:cNvPr id="16" name="Picture 6" descr="http://www.themudflats.net/wp-content/uploads/moon.jpg"/>
          <p:cNvPicPr>
            <a:picLocks noChangeAspect="1" noChangeArrowheads="1"/>
          </p:cNvPicPr>
          <p:nvPr/>
        </p:nvPicPr>
        <p:blipFill>
          <a:blip r:embed="rId5" cstate="print"/>
          <a:srcRect/>
          <a:stretch>
            <a:fillRect/>
          </a:stretch>
        </p:blipFill>
        <p:spPr bwMode="auto">
          <a:xfrm>
            <a:off x="8246735" y="4800600"/>
            <a:ext cx="821065" cy="838200"/>
          </a:xfrm>
          <a:prstGeom prst="rect">
            <a:avLst/>
          </a:prstGeom>
          <a:noFill/>
        </p:spPr>
      </p:pic>
      <p:sp>
        <p:nvSpPr>
          <p:cNvPr id="20" name="TextBox 19"/>
          <p:cNvSpPr txBox="1"/>
          <p:nvPr/>
        </p:nvSpPr>
        <p:spPr>
          <a:xfrm>
            <a:off x="6477000" y="4114800"/>
            <a:ext cx="529312" cy="923330"/>
          </a:xfrm>
          <a:prstGeom prst="rect">
            <a:avLst/>
          </a:prstGeom>
          <a:noFill/>
        </p:spPr>
        <p:txBody>
          <a:bodyPr wrap="none" rtlCol="0">
            <a:spAutoFit/>
          </a:bodyPr>
          <a:lstStyle/>
          <a:p>
            <a:pPr fontAlgn="auto">
              <a:spcBef>
                <a:spcPts val="0"/>
              </a:spcBef>
              <a:spcAft>
                <a:spcPts val="0"/>
              </a:spcAft>
            </a:pPr>
            <a:r>
              <a:rPr lang="en-US" sz="5400" dirty="0" smtClean="0">
                <a:solidFill>
                  <a:prstClr val="black"/>
                </a:solidFill>
                <a:latin typeface="Calibri"/>
                <a:cs typeface="+mn-cs"/>
              </a:rPr>
              <a:t>+</a:t>
            </a:r>
            <a:endParaRPr lang="en-US" sz="5400" dirty="0">
              <a:solidFill>
                <a:prstClr val="black"/>
              </a:solidFill>
              <a:latin typeface="Calibri"/>
              <a:cs typeface="+mn-cs"/>
            </a:endParaRPr>
          </a:p>
        </p:txBody>
      </p:sp>
      <p:sp>
        <p:nvSpPr>
          <p:cNvPr id="22" name="TextBox 21"/>
          <p:cNvSpPr txBox="1"/>
          <p:nvPr/>
        </p:nvSpPr>
        <p:spPr>
          <a:xfrm>
            <a:off x="0" y="6488668"/>
            <a:ext cx="993605" cy="307777"/>
          </a:xfrm>
          <a:prstGeom prst="rect">
            <a:avLst/>
          </a:prstGeom>
          <a:noFill/>
        </p:spPr>
        <p:txBody>
          <a:bodyPr wrap="none" rtlCol="0">
            <a:spAutoFit/>
          </a:bodyPr>
          <a:lstStyle/>
          <a:p>
            <a:pPr fontAlgn="auto">
              <a:spcBef>
                <a:spcPts val="0"/>
              </a:spcBef>
              <a:spcAft>
                <a:spcPts val="0"/>
              </a:spcAft>
            </a:pPr>
            <a:r>
              <a:rPr lang="en-US" sz="1400" dirty="0" smtClean="0">
                <a:solidFill>
                  <a:srgbClr val="00B050"/>
                </a:solidFill>
                <a:latin typeface="Calibri"/>
                <a:cs typeface="+mn-cs"/>
              </a:rPr>
              <a:t>Steve Scott</a:t>
            </a:r>
            <a:endParaRPr lang="en-US" sz="1400" dirty="0">
              <a:solidFill>
                <a:srgbClr val="00B050"/>
              </a:solidFill>
              <a:latin typeface="Calibri"/>
              <a:cs typeface="+mn-cs"/>
            </a:endParaRPr>
          </a:p>
        </p:txBody>
      </p:sp>
      <p:sp>
        <p:nvSpPr>
          <p:cNvPr id="3" name="TextBox 2"/>
          <p:cNvSpPr txBox="1"/>
          <p:nvPr/>
        </p:nvSpPr>
        <p:spPr>
          <a:xfrm>
            <a:off x="1295400" y="1396095"/>
            <a:ext cx="4842223" cy="584775"/>
          </a:xfrm>
          <a:prstGeom prst="rect">
            <a:avLst/>
          </a:prstGeom>
          <a:noFill/>
        </p:spPr>
        <p:txBody>
          <a:bodyPr wrap="none" rtlCol="0">
            <a:spAutoFit/>
          </a:bodyPr>
          <a:lstStyle/>
          <a:p>
            <a:r>
              <a:rPr lang="en-US" sz="3200" dirty="0" smtClean="0"/>
              <a:t>(1) The ocean is a huge area</a:t>
            </a:r>
            <a:endParaRPr lang="en-US" sz="3200" dirty="0"/>
          </a:p>
        </p:txBody>
      </p:sp>
    </p:spTree>
    <p:extLst>
      <p:ext uri="{BB962C8B-B14F-4D97-AF65-F5344CB8AC3E}">
        <p14:creationId xmlns:p14="http://schemas.microsoft.com/office/powerpoint/2010/main" val="57822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Ocean Resources is a new story</a:t>
            </a:r>
            <a:endParaRPr lang="en-US" sz="4800" dirty="0"/>
          </a:p>
        </p:txBody>
      </p:sp>
      <p:sp>
        <p:nvSpPr>
          <p:cNvPr id="3" name="Content Placeholder 2"/>
          <p:cNvSpPr>
            <a:spLocks noGrp="1"/>
          </p:cNvSpPr>
          <p:nvPr>
            <p:ph idx="1"/>
          </p:nvPr>
        </p:nvSpPr>
        <p:spPr/>
        <p:txBody>
          <a:bodyPr/>
          <a:lstStyle/>
          <a:p>
            <a:r>
              <a:rPr lang="en-US" sz="4000" dirty="0" smtClean="0"/>
              <a:t>Scientifically</a:t>
            </a:r>
          </a:p>
          <a:p>
            <a:r>
              <a:rPr lang="en-US" sz="4000" dirty="0" smtClean="0"/>
              <a:t>Legally</a:t>
            </a:r>
          </a:p>
          <a:p>
            <a:r>
              <a:rPr lang="en-US" sz="4000" dirty="0" smtClean="0"/>
              <a:t>environmentally</a:t>
            </a:r>
          </a:p>
          <a:p>
            <a:endParaRPr lang="en-US" dirty="0"/>
          </a:p>
          <a:p>
            <a:pPr marL="0" indent="0">
              <a:buNone/>
            </a:pPr>
            <a:endParaRPr lang="en-US" dirty="0" smtClean="0"/>
          </a:p>
          <a:p>
            <a:pPr marL="0" indent="0">
              <a:buNone/>
            </a:pPr>
            <a:r>
              <a:rPr lang="en-US" dirty="0" smtClean="0"/>
              <a:t>This lecture tells some of this story from a personal perspective</a:t>
            </a:r>
            <a:endParaRPr lang="en-US" dirty="0"/>
          </a:p>
        </p:txBody>
      </p:sp>
      <p:sp>
        <p:nvSpPr>
          <p:cNvPr id="4" name="TextBox 3"/>
          <p:cNvSpPr txBox="1"/>
          <p:nvPr/>
        </p:nvSpPr>
        <p:spPr>
          <a:xfrm rot="19512296">
            <a:off x="4480029" y="2595022"/>
            <a:ext cx="3314177" cy="461665"/>
          </a:xfrm>
          <a:prstGeom prst="rect">
            <a:avLst/>
          </a:prstGeom>
          <a:noFill/>
        </p:spPr>
        <p:txBody>
          <a:bodyPr wrap="none" rtlCol="0">
            <a:spAutoFit/>
          </a:bodyPr>
          <a:lstStyle/>
          <a:p>
            <a:r>
              <a:rPr lang="en-US" sz="2400" dirty="0" smtClean="0">
                <a:solidFill>
                  <a:srgbClr val="0000FF"/>
                </a:solidFill>
              </a:rPr>
              <a:t>One professional lifetime</a:t>
            </a:r>
            <a:endParaRPr lang="en-US" sz="2400" dirty="0">
              <a:solidFill>
                <a:srgbClr val="0000FF"/>
              </a:solidFill>
            </a:endParaRPr>
          </a:p>
        </p:txBody>
      </p:sp>
    </p:spTree>
    <p:extLst>
      <p:ext uri="{BB962C8B-B14F-4D97-AF65-F5344CB8AC3E}">
        <p14:creationId xmlns:p14="http://schemas.microsoft.com/office/powerpoint/2010/main" val="77197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History</a:t>
            </a:r>
            <a:endParaRPr lang="en-US" dirty="0"/>
          </a:p>
        </p:txBody>
      </p:sp>
      <p:sp>
        <p:nvSpPr>
          <p:cNvPr id="3" name="Content Placeholder 2"/>
          <p:cNvSpPr>
            <a:spLocks noGrp="1"/>
          </p:cNvSpPr>
          <p:nvPr>
            <p:ph idx="1"/>
          </p:nvPr>
        </p:nvSpPr>
        <p:spPr/>
        <p:txBody>
          <a:bodyPr/>
          <a:lstStyle/>
          <a:p>
            <a:pPr>
              <a:buNone/>
            </a:pPr>
            <a:r>
              <a:rPr lang="en-US" dirty="0" smtClean="0"/>
              <a:t>1915 	Origin of the Continents and Oceans</a:t>
            </a:r>
          </a:p>
          <a:p>
            <a:pPr>
              <a:buNone/>
            </a:pPr>
            <a:r>
              <a:rPr lang="en-US" dirty="0" smtClean="0">
                <a:solidFill>
                  <a:srgbClr val="0000FF"/>
                </a:solidFill>
              </a:rPr>
              <a:t>1958 	International Geophysical Year</a:t>
            </a:r>
          </a:p>
          <a:p>
            <a:pPr marL="514350" indent="-514350">
              <a:buAutoNum type="arabicPlain" startAt="1962"/>
            </a:pPr>
            <a:r>
              <a:rPr lang="en-US" dirty="0" smtClean="0"/>
              <a:t> 	Seafloor spreading</a:t>
            </a:r>
          </a:p>
          <a:p>
            <a:pPr marL="0" indent="0">
              <a:buNone/>
            </a:pPr>
            <a:r>
              <a:rPr lang="en-US" dirty="0" smtClean="0"/>
              <a:t>~1965	 Appreciation of </a:t>
            </a:r>
            <a:r>
              <a:rPr lang="en-US" dirty="0" err="1" smtClean="0"/>
              <a:t>Mn</a:t>
            </a:r>
            <a:r>
              <a:rPr lang="en-US" dirty="0" smtClean="0"/>
              <a:t> Nodule resource</a:t>
            </a:r>
          </a:p>
          <a:p>
            <a:pPr>
              <a:buNone/>
            </a:pPr>
            <a:r>
              <a:rPr lang="en-US" dirty="0" smtClean="0"/>
              <a:t>1968 	Plate tectonics</a:t>
            </a:r>
          </a:p>
          <a:p>
            <a:pPr marL="514350" indent="-514350">
              <a:buAutoNum type="arabicPlain" startAt="1979"/>
            </a:pPr>
            <a:r>
              <a:rPr lang="en-US" dirty="0" smtClean="0"/>
              <a:t> 	Black smokers at 21°N EPR</a:t>
            </a:r>
          </a:p>
          <a:p>
            <a:pPr marL="514350" indent="-514350">
              <a:buAutoNum type="arabicPlain" startAt="1979"/>
            </a:pPr>
            <a:r>
              <a:rPr lang="en-US" dirty="0" smtClean="0"/>
              <a:t>-	VMS </a:t>
            </a:r>
            <a:r>
              <a:rPr lang="en-US" dirty="0" smtClean="0">
                <a:sym typeface="Wingdings"/>
              </a:rPr>
              <a:t></a:t>
            </a:r>
            <a:r>
              <a:rPr lang="en-US" dirty="0" smtClean="0">
                <a:sym typeface="Wingdings" panose="05000000000000000000" pitchFamily="2" charset="2"/>
              </a:rPr>
              <a:t> SMS</a:t>
            </a:r>
            <a:endParaRPr lang="en-US" dirty="0" smtClean="0"/>
          </a:p>
          <a:p>
            <a:pPr marL="0" indent="0">
              <a:buNone/>
            </a:pPr>
            <a:endParaRPr lang="en-US" dirty="0"/>
          </a:p>
        </p:txBody>
      </p:sp>
      <p:sp>
        <p:nvSpPr>
          <p:cNvPr id="4" name="TextBox 3"/>
          <p:cNvSpPr txBox="1"/>
          <p:nvPr/>
        </p:nvSpPr>
        <p:spPr>
          <a:xfrm rot="19360531">
            <a:off x="6771607" y="2049838"/>
            <a:ext cx="923201" cy="369332"/>
          </a:xfrm>
          <a:prstGeom prst="rect">
            <a:avLst/>
          </a:prstGeom>
          <a:noFill/>
        </p:spPr>
        <p:txBody>
          <a:bodyPr wrap="none" rtlCol="0">
            <a:spAutoFit/>
          </a:bodyPr>
          <a:lstStyle/>
          <a:p>
            <a:r>
              <a:rPr lang="en-US" dirty="0" smtClean="0">
                <a:solidFill>
                  <a:srgbClr val="00B050"/>
                </a:solidFill>
              </a:rPr>
              <a:t>Wegner</a:t>
            </a:r>
            <a:endParaRPr lang="en-US" dirty="0">
              <a:solidFill>
                <a:srgbClr val="00B050"/>
              </a:solidFill>
            </a:endParaRPr>
          </a:p>
        </p:txBody>
      </p:sp>
      <p:sp>
        <p:nvSpPr>
          <p:cNvPr id="5" name="TextBox 4"/>
          <p:cNvSpPr txBox="1"/>
          <p:nvPr/>
        </p:nvSpPr>
        <p:spPr>
          <a:xfrm rot="19506612">
            <a:off x="4571837" y="2938149"/>
            <a:ext cx="623889" cy="369332"/>
          </a:xfrm>
          <a:prstGeom prst="rect">
            <a:avLst/>
          </a:prstGeom>
          <a:noFill/>
        </p:spPr>
        <p:txBody>
          <a:bodyPr wrap="none" rtlCol="0">
            <a:spAutoFit/>
          </a:bodyPr>
          <a:lstStyle/>
          <a:p>
            <a:r>
              <a:rPr lang="en-US" dirty="0" smtClean="0">
                <a:solidFill>
                  <a:srgbClr val="00B050"/>
                </a:solidFill>
              </a:rPr>
              <a:t>Hess</a:t>
            </a:r>
            <a:endParaRPr lang="en-US" dirty="0">
              <a:solidFill>
                <a:srgbClr val="00B050"/>
              </a:solidFill>
            </a:endParaRPr>
          </a:p>
        </p:txBody>
      </p:sp>
      <p:sp>
        <p:nvSpPr>
          <p:cNvPr id="6" name="TextBox 5"/>
          <p:cNvSpPr txBox="1"/>
          <p:nvPr/>
        </p:nvSpPr>
        <p:spPr>
          <a:xfrm rot="19289672">
            <a:off x="4113092" y="3913387"/>
            <a:ext cx="917815" cy="369332"/>
          </a:xfrm>
          <a:prstGeom prst="rect">
            <a:avLst/>
          </a:prstGeom>
          <a:noFill/>
        </p:spPr>
        <p:txBody>
          <a:bodyPr wrap="none" rtlCol="0">
            <a:spAutoFit/>
          </a:bodyPr>
          <a:lstStyle/>
          <a:p>
            <a:r>
              <a:rPr lang="en-US" dirty="0" smtClean="0">
                <a:solidFill>
                  <a:srgbClr val="00B050"/>
                </a:solidFill>
              </a:rPr>
              <a:t>Morgan</a:t>
            </a:r>
            <a:endParaRPr lang="en-US" dirty="0">
              <a:solidFill>
                <a:srgbClr val="00B050"/>
              </a:solidFill>
            </a:endParaRPr>
          </a:p>
        </p:txBody>
      </p:sp>
      <p:sp>
        <p:nvSpPr>
          <p:cNvPr id="7" name="TextBox 6"/>
          <p:cNvSpPr txBox="1"/>
          <p:nvPr/>
        </p:nvSpPr>
        <p:spPr>
          <a:xfrm rot="19083479">
            <a:off x="4691424" y="4874641"/>
            <a:ext cx="2465355" cy="369332"/>
          </a:xfrm>
          <a:prstGeom prst="rect">
            <a:avLst/>
          </a:prstGeom>
          <a:noFill/>
        </p:spPr>
        <p:txBody>
          <a:bodyPr wrap="none" rtlCol="0">
            <a:spAutoFit/>
          </a:bodyPr>
          <a:lstStyle/>
          <a:p>
            <a:r>
              <a:rPr lang="en-US" dirty="0" smtClean="0">
                <a:solidFill>
                  <a:srgbClr val="00B050"/>
                </a:solidFill>
              </a:rPr>
              <a:t>Ballard and </a:t>
            </a:r>
            <a:r>
              <a:rPr lang="en-US" dirty="0" err="1" smtClean="0">
                <a:solidFill>
                  <a:srgbClr val="00B050"/>
                </a:solidFill>
              </a:rPr>
              <a:t>Francheteau</a:t>
            </a:r>
            <a:endParaRPr lang="en-US" dirty="0">
              <a:solidFill>
                <a:srgbClr val="00B050"/>
              </a:solidFill>
            </a:endParaRPr>
          </a:p>
        </p:txBody>
      </p:sp>
    </p:spTree>
    <p:extLst>
      <p:ext uri="{BB962C8B-B14F-4D97-AF65-F5344CB8AC3E}">
        <p14:creationId xmlns:p14="http://schemas.microsoft.com/office/powerpoint/2010/main" val="95815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Kennecott’s </a:t>
            </a:r>
            <a:r>
              <a:rPr lang="en-US" dirty="0" err="1" smtClean="0"/>
              <a:t>Ledgemont</a:t>
            </a:r>
            <a:r>
              <a:rPr lang="en-US" dirty="0" smtClean="0"/>
              <a:t> Laboratory</a:t>
            </a:r>
            <a:endParaRPr lang="en-US" dirty="0"/>
          </a:p>
        </p:txBody>
      </p:sp>
      <p:pic>
        <p:nvPicPr>
          <p:cNvPr id="40962" name="Picture 2" descr="http://38.media.tumblr.com/328ecd499b4a84d516578607da10a7c7/tumblr_mj72ygGxTq1qzglyy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5309419"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3600" y="2209800"/>
            <a:ext cx="2667000" cy="3416320"/>
          </a:xfrm>
          <a:prstGeom prst="rect">
            <a:avLst/>
          </a:prstGeom>
          <a:noFill/>
        </p:spPr>
        <p:txBody>
          <a:bodyPr wrap="square" rtlCol="0">
            <a:spAutoFit/>
          </a:bodyPr>
          <a:lstStyle/>
          <a:p>
            <a:r>
              <a:rPr lang="en-US" dirty="0" smtClean="0"/>
              <a:t>Kennecott Copper Corp.</a:t>
            </a:r>
          </a:p>
          <a:p>
            <a:r>
              <a:rPr lang="en-US" dirty="0" err="1" smtClean="0"/>
              <a:t>Ledgemont</a:t>
            </a:r>
            <a:r>
              <a:rPr lang="en-US" dirty="0" smtClean="0"/>
              <a:t> Laboratory,</a:t>
            </a:r>
          </a:p>
          <a:p>
            <a:r>
              <a:rPr lang="en-US" dirty="0" err="1" smtClean="0"/>
              <a:t>Rt</a:t>
            </a:r>
            <a:r>
              <a:rPr lang="en-US" dirty="0" smtClean="0"/>
              <a:t> 2 and 128</a:t>
            </a:r>
          </a:p>
          <a:p>
            <a:r>
              <a:rPr lang="en-US" dirty="0" smtClean="0"/>
              <a:t>Lexington, Mass</a:t>
            </a:r>
          </a:p>
          <a:p>
            <a:endParaRPr lang="en-US" dirty="0"/>
          </a:p>
          <a:p>
            <a:pPr marL="285750" indent="-285750">
              <a:buFont typeface="Arial" panose="020B0604020202020204" pitchFamily="34" charset="0"/>
              <a:buChar char="•"/>
            </a:pPr>
            <a:r>
              <a:rPr lang="en-US" dirty="0" err="1" smtClean="0"/>
              <a:t>Mn</a:t>
            </a:r>
            <a:r>
              <a:rPr lang="en-US" dirty="0" smtClean="0"/>
              <a:t> Nodules</a:t>
            </a:r>
          </a:p>
          <a:p>
            <a:pPr marL="285750" indent="-285750">
              <a:buFont typeface="Arial" panose="020B0604020202020204" pitchFamily="34" charset="0"/>
              <a:buChar char="•"/>
            </a:pPr>
            <a:r>
              <a:rPr lang="en-US" dirty="0" smtClean="0"/>
              <a:t>In Situ Cu Leaching</a:t>
            </a:r>
          </a:p>
          <a:p>
            <a:pPr marL="285750" indent="-285750">
              <a:buFont typeface="Arial" panose="020B0604020202020204" pitchFamily="34" charset="0"/>
              <a:buChar char="•"/>
            </a:pPr>
            <a:r>
              <a:rPr lang="en-US" dirty="0" smtClean="0"/>
              <a:t>Coal roof stability</a:t>
            </a:r>
          </a:p>
          <a:p>
            <a:pPr marL="285750" indent="-285750">
              <a:buFont typeface="Arial" panose="020B0604020202020204" pitchFamily="34" charset="0"/>
              <a:buChar char="•"/>
            </a:pPr>
            <a:r>
              <a:rPr lang="en-US" dirty="0" smtClean="0"/>
              <a:t>Solar Panels</a:t>
            </a:r>
          </a:p>
          <a:p>
            <a:pPr marL="285750" indent="-285750">
              <a:buFont typeface="Arial" panose="020B0604020202020204" pitchFamily="34" charset="0"/>
              <a:buChar char="•"/>
            </a:pPr>
            <a:r>
              <a:rPr lang="en-US" dirty="0" smtClean="0"/>
              <a:t>Exploration and recovery (heap leach) research</a:t>
            </a:r>
            <a:endParaRPr lang="en-US" dirty="0"/>
          </a:p>
        </p:txBody>
      </p:sp>
      <p:sp>
        <p:nvSpPr>
          <p:cNvPr id="6" name="TextBox 5"/>
          <p:cNvSpPr txBox="1"/>
          <p:nvPr/>
        </p:nvSpPr>
        <p:spPr>
          <a:xfrm>
            <a:off x="7195489" y="5498068"/>
            <a:ext cx="1452642" cy="369332"/>
          </a:xfrm>
          <a:prstGeom prst="rect">
            <a:avLst/>
          </a:prstGeom>
          <a:noFill/>
        </p:spPr>
        <p:txBody>
          <a:bodyPr wrap="none" rtlCol="0">
            <a:spAutoFit/>
          </a:bodyPr>
          <a:lstStyle/>
          <a:p>
            <a:r>
              <a:rPr lang="en-US" dirty="0" smtClean="0"/>
              <a:t>1971 </a:t>
            </a:r>
            <a:r>
              <a:rPr lang="en-US" dirty="0" smtClean="0">
                <a:sym typeface="Wingdings" panose="05000000000000000000" pitchFamily="2" charset="2"/>
              </a:rPr>
              <a:t> 1978</a:t>
            </a:r>
            <a:endParaRPr lang="en-US" dirty="0"/>
          </a:p>
        </p:txBody>
      </p:sp>
    </p:spTree>
    <p:extLst>
      <p:ext uri="{BB962C8B-B14F-4D97-AF65-F5344CB8AC3E}">
        <p14:creationId xmlns:p14="http://schemas.microsoft.com/office/powerpoint/2010/main" val="214351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505" y="4549"/>
            <a:ext cx="6631376" cy="1143000"/>
          </a:xfrm>
        </p:spPr>
        <p:txBody>
          <a:bodyPr/>
          <a:lstStyle/>
          <a:p>
            <a:r>
              <a:rPr lang="en-US" dirty="0" smtClean="0"/>
              <a:t>KCC </a:t>
            </a:r>
            <a:r>
              <a:rPr lang="en-US" dirty="0" err="1" smtClean="0"/>
              <a:t>Mn</a:t>
            </a:r>
            <a:r>
              <a:rPr lang="en-US" dirty="0" smtClean="0"/>
              <a:t> Nodule Project</a:t>
            </a:r>
            <a:endParaRPr lang="en-US" dirty="0"/>
          </a:p>
        </p:txBody>
      </p:sp>
      <p:pic>
        <p:nvPicPr>
          <p:cNvPr id="41986" name="Picture 2" descr="http://patentimages.storage.googleapis.com/pages/US4020143-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157286"/>
            <a:ext cx="3838969" cy="5639313"/>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http://upload.wikimedia.org/wikipedia/commons/9/98/Konkrecje_manganow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8" y="4466132"/>
            <a:ext cx="3038475" cy="2271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1093548"/>
            <a:ext cx="2250809" cy="369332"/>
          </a:xfrm>
          <a:prstGeom prst="rect">
            <a:avLst/>
          </a:prstGeom>
          <a:noFill/>
        </p:spPr>
        <p:txBody>
          <a:bodyPr wrap="none" rtlCol="0">
            <a:spAutoFit/>
          </a:bodyPr>
          <a:lstStyle/>
          <a:p>
            <a:r>
              <a:rPr lang="en-US" dirty="0" smtClean="0"/>
              <a:t>KCC Processing Patent</a:t>
            </a:r>
            <a:endParaRPr lang="en-US" dirty="0"/>
          </a:p>
        </p:txBody>
      </p:sp>
      <p:grpSp>
        <p:nvGrpSpPr>
          <p:cNvPr id="6" name="Group 5"/>
          <p:cNvGrpSpPr/>
          <p:nvPr/>
        </p:nvGrpSpPr>
        <p:grpSpPr>
          <a:xfrm>
            <a:off x="219502" y="2086688"/>
            <a:ext cx="3962397" cy="2971800"/>
            <a:chOff x="219502" y="2086688"/>
            <a:chExt cx="3962397" cy="2971800"/>
          </a:xfrm>
        </p:grpSpPr>
        <p:pic>
          <p:nvPicPr>
            <p:cNvPr id="41988" name="Picture 4" descr="http://upload.wikimedia.org/wikipedia/commons/thumb/b/ba/Konkrecje_na_dnie_oceanu.JPG/220px-Konkrecje_na_dnie_ocean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02" y="2086688"/>
              <a:ext cx="3962397"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5803" y="2255297"/>
              <a:ext cx="1808508" cy="461665"/>
            </a:xfrm>
            <a:prstGeom prst="rect">
              <a:avLst/>
            </a:prstGeom>
            <a:noFill/>
          </p:spPr>
          <p:txBody>
            <a:bodyPr wrap="none" rtlCol="0">
              <a:spAutoFit/>
            </a:bodyPr>
            <a:lstStyle/>
            <a:p>
              <a:r>
                <a:rPr lang="en-US" sz="2400" b="1" dirty="0" err="1" smtClean="0"/>
                <a:t>Mn</a:t>
              </a:r>
              <a:r>
                <a:rPr lang="en-US" sz="2400" b="1" dirty="0" smtClean="0"/>
                <a:t> Nodules</a:t>
              </a:r>
              <a:endParaRPr lang="en-US" sz="2400" b="1" dirty="0"/>
            </a:p>
          </p:txBody>
        </p:sp>
      </p:grpSp>
      <p:sp>
        <p:nvSpPr>
          <p:cNvPr id="5" name="TextBox 4"/>
          <p:cNvSpPr txBox="1"/>
          <p:nvPr/>
        </p:nvSpPr>
        <p:spPr>
          <a:xfrm>
            <a:off x="76200" y="6184775"/>
            <a:ext cx="2624629" cy="646331"/>
          </a:xfrm>
          <a:prstGeom prst="rect">
            <a:avLst/>
          </a:prstGeom>
          <a:noFill/>
        </p:spPr>
        <p:txBody>
          <a:bodyPr wrap="none" rtlCol="0">
            <a:spAutoFit/>
          </a:bodyPr>
          <a:lstStyle/>
          <a:p>
            <a:r>
              <a:rPr lang="en-US" dirty="0" smtClean="0"/>
              <a:t>No Law</a:t>
            </a:r>
          </a:p>
          <a:p>
            <a:r>
              <a:rPr lang="en-US" dirty="0" smtClean="0"/>
              <a:t>Law would follow practice</a:t>
            </a:r>
            <a:endParaRPr lang="en-US" dirty="0"/>
          </a:p>
        </p:txBody>
      </p:sp>
      <p:pic>
        <p:nvPicPr>
          <p:cNvPr id="41994" name="Picture 10" descr="Examples of nodule collectors"/>
          <p:cNvPicPr>
            <a:picLocks noChangeAspect="1" noChangeArrowheads="1"/>
          </p:cNvPicPr>
          <p:nvPr/>
        </p:nvPicPr>
        <p:blipFill rotWithShape="1">
          <a:blip r:embed="rId5">
            <a:extLst>
              <a:ext uri="{28A0092B-C50C-407E-A947-70E740481C1C}">
                <a14:useLocalDpi xmlns:a14="http://schemas.microsoft.com/office/drawing/2010/main" val="0"/>
              </a:ext>
            </a:extLst>
          </a:blip>
          <a:srcRect r="59387"/>
          <a:stretch/>
        </p:blipFill>
        <p:spPr bwMode="auto">
          <a:xfrm>
            <a:off x="235803" y="304800"/>
            <a:ext cx="1934191" cy="17049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xamples of nodule collectors"/>
          <p:cNvPicPr>
            <a:picLocks noChangeAspect="1" noChangeArrowheads="1"/>
          </p:cNvPicPr>
          <p:nvPr/>
        </p:nvPicPr>
        <p:blipFill rotWithShape="1">
          <a:blip r:embed="rId5">
            <a:extLst>
              <a:ext uri="{28A0092B-C50C-407E-A947-70E740481C1C}">
                <a14:useLocalDpi xmlns:a14="http://schemas.microsoft.com/office/drawing/2010/main" val="0"/>
              </a:ext>
            </a:extLst>
          </a:blip>
          <a:srcRect l="43044" r="29925"/>
          <a:stretch/>
        </p:blipFill>
        <p:spPr bwMode="auto">
          <a:xfrm>
            <a:off x="2044311" y="910007"/>
            <a:ext cx="1236947" cy="163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09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Howard Hughes Nodule Harvester</a:t>
            </a:r>
            <a:endParaRPr lang="en-US" dirty="0"/>
          </a:p>
        </p:txBody>
      </p:sp>
      <p:pic>
        <p:nvPicPr>
          <p:cNvPr id="3" name="Picture 2" descr="http://2.bp.blogspot.com/_E-QOnTGFX_o/RppZA5RKsxI/AAAAAAAABaA/AsXveFKYBJU/s400/Gloma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80615"/>
            <a:ext cx="6854825" cy="46955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4052248"/>
            <a:ext cx="7086600" cy="2043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29000" y="3942375"/>
            <a:ext cx="1981200" cy="809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20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2.bp.blogspot.com/_E-QOnTGFX_o/RppZA5RKsxI/AAAAAAAABaA/AsXveFKYBJU/s400/Gloma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00200"/>
            <a:ext cx="381000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http://latimesblogs.latimes.com/.a/6a00d8341c630a53ef013487e09f10970c-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19199"/>
            <a:ext cx="4572000" cy="552785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76199"/>
            <a:ext cx="8229600" cy="1143000"/>
          </a:xfrm>
        </p:spPr>
        <p:txBody>
          <a:bodyPr/>
          <a:lstStyle/>
          <a:p>
            <a:r>
              <a:rPr lang="en-US" dirty="0" smtClean="0"/>
              <a:t>Howard Hughes Nodule Harvester</a:t>
            </a:r>
            <a:endParaRPr lang="en-US" dirty="0"/>
          </a:p>
        </p:txBody>
      </p:sp>
    </p:spTree>
    <p:extLst>
      <p:ext uri="{BB962C8B-B14F-4D97-AF65-F5344CB8AC3E}">
        <p14:creationId xmlns:p14="http://schemas.microsoft.com/office/powerpoint/2010/main" val="409323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457200"/>
          </a:xfrm>
        </p:spPr>
        <p:txBody>
          <a:bodyPr>
            <a:normAutofit fontScale="90000"/>
          </a:bodyPr>
          <a:lstStyle/>
          <a:p>
            <a:r>
              <a:rPr lang="en-US" dirty="0" smtClean="0"/>
              <a:t>Law of Sea</a:t>
            </a:r>
            <a:endParaRPr lang="en-US" dirty="0"/>
          </a:p>
        </p:txBody>
      </p:sp>
      <p:sp>
        <p:nvSpPr>
          <p:cNvPr id="3" name="Content Placeholder 2"/>
          <p:cNvSpPr>
            <a:spLocks noGrp="1"/>
          </p:cNvSpPr>
          <p:nvPr>
            <p:ph idx="1"/>
          </p:nvPr>
        </p:nvSpPr>
        <p:spPr>
          <a:xfrm>
            <a:off x="228600" y="525440"/>
            <a:ext cx="8802002" cy="6332560"/>
          </a:xfrm>
        </p:spPr>
        <p:txBody>
          <a:bodyPr>
            <a:normAutofit fontScale="77500" lnSpcReduction="20000"/>
          </a:bodyPr>
          <a:lstStyle/>
          <a:p>
            <a:r>
              <a:rPr lang="en-US" dirty="0" smtClean="0"/>
              <a:t>Customary Law (free oceans except cannon shot distance of few miles)</a:t>
            </a:r>
          </a:p>
          <a:p>
            <a:r>
              <a:rPr lang="en-US" dirty="0" smtClean="0"/>
              <a:t>40’s-50’s Oil made continental shelf of interest</a:t>
            </a:r>
          </a:p>
          <a:p>
            <a:pPr lvl="1"/>
            <a:r>
              <a:rPr lang="en-US" sz="2600" dirty="0" smtClean="0"/>
              <a:t>Geneva Convention ‘58- 1964</a:t>
            </a:r>
          </a:p>
          <a:p>
            <a:r>
              <a:rPr lang="en-US" dirty="0" smtClean="0"/>
              <a:t>New post-colonial countries’ concern for control of oil and fisheries interests– reformed </a:t>
            </a:r>
            <a:r>
              <a:rPr lang="en-US" dirty="0" err="1" smtClean="0"/>
              <a:t>LoS</a:t>
            </a:r>
            <a:endParaRPr lang="en-US" dirty="0" smtClean="0"/>
          </a:p>
          <a:p>
            <a:r>
              <a:rPr lang="en-US" dirty="0" smtClean="0"/>
              <a:t>1973</a:t>
            </a:r>
            <a:r>
              <a:rPr lang="en-US" dirty="0" smtClean="0">
                <a:sym typeface="Wingdings" panose="05000000000000000000" pitchFamily="2" charset="2"/>
              </a:rPr>
              <a:t>19831994 UNCLOS </a:t>
            </a:r>
            <a:r>
              <a:rPr lang="en-US" sz="2200" dirty="0" smtClean="0">
                <a:sym typeface="Wingdings" panose="05000000000000000000" pitchFamily="2" charset="2"/>
              </a:rPr>
              <a:t>UN Convention on Law of Sea</a:t>
            </a:r>
          </a:p>
          <a:p>
            <a:pPr lvl="1"/>
            <a:endParaRPr lang="en-US" dirty="0" smtClean="0">
              <a:sym typeface="Wingdings" panose="05000000000000000000" pitchFamily="2" charset="2"/>
            </a:endParaRPr>
          </a:p>
          <a:p>
            <a:pPr lvl="1"/>
            <a:r>
              <a:rPr lang="en-US" sz="2600" dirty="0" smtClean="0">
                <a:sym typeface="Wingdings" panose="05000000000000000000" pitchFamily="2" charset="2"/>
              </a:rPr>
              <a:t>Avid Pardo (Malta) 3 </a:t>
            </a:r>
            <a:r>
              <a:rPr lang="en-US" sz="2600" dirty="0" err="1" smtClean="0">
                <a:sym typeface="Wingdings" panose="05000000000000000000" pitchFamily="2" charset="2"/>
              </a:rPr>
              <a:t>hr</a:t>
            </a:r>
            <a:r>
              <a:rPr lang="en-US" sz="2600" dirty="0" smtClean="0">
                <a:sym typeface="Wingdings" panose="05000000000000000000" pitchFamily="2" charset="2"/>
              </a:rPr>
              <a:t> presentation </a:t>
            </a:r>
            <a:r>
              <a:rPr lang="en-US" sz="2600" dirty="0" smtClean="0">
                <a:solidFill>
                  <a:srgbClr val="0000FF"/>
                </a:solidFill>
                <a:sym typeface="Wingdings" panose="05000000000000000000" pitchFamily="2" charset="2"/>
              </a:rPr>
              <a:t>common heritage mankind</a:t>
            </a:r>
            <a:endParaRPr lang="en-US" sz="2600" dirty="0">
              <a:solidFill>
                <a:srgbClr val="0000FF"/>
              </a:solidFill>
              <a:sym typeface="Wingdings" panose="05000000000000000000" pitchFamily="2" charset="2"/>
            </a:endParaRPr>
          </a:p>
          <a:p>
            <a:pPr lvl="1"/>
            <a:r>
              <a:rPr lang="en-US" sz="2600" dirty="0" smtClean="0">
                <a:sym typeface="Wingdings" panose="05000000000000000000" pitchFamily="2" charset="2"/>
              </a:rPr>
              <a:t>Highly political and ideological </a:t>
            </a:r>
          </a:p>
          <a:p>
            <a:pPr lvl="1"/>
            <a:r>
              <a:rPr lang="en-US" sz="2600" dirty="0" smtClean="0">
                <a:sym typeface="Wingdings" panose="05000000000000000000" pitchFamily="2" charset="2"/>
              </a:rPr>
              <a:t>Nodules initial focus</a:t>
            </a:r>
          </a:p>
          <a:p>
            <a:pPr lvl="1"/>
            <a:r>
              <a:rPr lang="en-US" sz="2600" dirty="0" smtClean="0">
                <a:sym typeface="Wingdings" panose="05000000000000000000" pitchFamily="2" charset="2"/>
              </a:rPr>
              <a:t>JV UDC and Corp not fly</a:t>
            </a:r>
          </a:p>
          <a:p>
            <a:pPr lvl="1"/>
            <a:r>
              <a:rPr lang="en-US" sz="2600" dirty="0" smtClean="0">
                <a:sym typeface="Wingdings" panose="05000000000000000000" pitchFamily="2" charset="2"/>
              </a:rPr>
              <a:t>‘77 Kissinger– </a:t>
            </a:r>
            <a:r>
              <a:rPr lang="en-US" sz="2600" dirty="0" err="1" smtClean="0">
                <a:sym typeface="Wingdings" panose="05000000000000000000" pitchFamily="2" charset="2"/>
              </a:rPr>
              <a:t>soln</a:t>
            </a:r>
            <a:r>
              <a:rPr lang="en-US" sz="2600" dirty="0" smtClean="0">
                <a:sym typeface="Wingdings" panose="05000000000000000000" pitchFamily="2" charset="2"/>
              </a:rPr>
              <a:t>: mixed system</a:t>
            </a:r>
          </a:p>
          <a:p>
            <a:pPr lvl="2"/>
            <a:r>
              <a:rPr lang="en-US" dirty="0" smtClean="0">
                <a:sym typeface="Wingdings" panose="05000000000000000000" pitchFamily="2" charset="2"/>
              </a:rPr>
              <a:t>2 sites of equal value</a:t>
            </a:r>
          </a:p>
          <a:p>
            <a:pPr lvl="2"/>
            <a:r>
              <a:rPr lang="en-US" dirty="0" smtClean="0">
                <a:sym typeface="Wingdings" panose="05000000000000000000" pitchFamily="2" charset="2"/>
              </a:rPr>
              <a:t>1982 agreed, 60</a:t>
            </a:r>
            <a:r>
              <a:rPr lang="en-US" baseline="30000" dirty="0" smtClean="0">
                <a:sym typeface="Wingdings" panose="05000000000000000000" pitchFamily="2" charset="2"/>
              </a:rPr>
              <a:t>th</a:t>
            </a:r>
            <a:r>
              <a:rPr lang="en-US" dirty="0" smtClean="0">
                <a:sym typeface="Wingdings" panose="05000000000000000000" pitchFamily="2" charset="2"/>
              </a:rPr>
              <a:t> ratified in April 1994</a:t>
            </a:r>
          </a:p>
          <a:p>
            <a:pPr lvl="1"/>
            <a:r>
              <a:rPr lang="en-US" sz="2600" dirty="0" smtClean="0">
                <a:sym typeface="Wingdings" panose="05000000000000000000" pitchFamily="2" charset="2"/>
              </a:rPr>
              <a:t>1994 Implementation agreement (tech transfer, financial problems, veto)</a:t>
            </a:r>
          </a:p>
          <a:p>
            <a:pPr lvl="2"/>
            <a:r>
              <a:rPr lang="en-US" dirty="0" smtClean="0">
                <a:sym typeface="Wingdings" panose="05000000000000000000" pitchFamily="2" charset="2"/>
              </a:rPr>
              <a:t>400 articles, 6 languages, variable specificity, today 165 signatory countries</a:t>
            </a:r>
          </a:p>
          <a:p>
            <a:r>
              <a:rPr lang="en-US" dirty="0" smtClean="0">
                <a:sym typeface="Wingdings" panose="05000000000000000000" pitchFamily="2" charset="2"/>
              </a:rPr>
              <a:t>International Tribunal for Law of Sea</a:t>
            </a:r>
          </a:p>
          <a:p>
            <a:pPr lvl="2"/>
            <a:r>
              <a:rPr lang="en-US" dirty="0" smtClean="0">
                <a:sym typeface="Wingdings" panose="05000000000000000000" pitchFamily="2" charset="2"/>
              </a:rPr>
              <a:t>Full array of mechanisms (1</a:t>
            </a:r>
            <a:r>
              <a:rPr lang="en-US" baseline="30000" dirty="0" smtClean="0">
                <a:sym typeface="Wingdings" panose="05000000000000000000" pitchFamily="2" charset="2"/>
              </a:rPr>
              <a:t>st</a:t>
            </a:r>
            <a:r>
              <a:rPr lang="en-US" dirty="0" smtClean="0">
                <a:sym typeface="Wingdings" panose="05000000000000000000" pitchFamily="2" charset="2"/>
              </a:rPr>
              <a:t> advisory, other courts first, Ad Hoc Arbiter if choose)</a:t>
            </a:r>
          </a:p>
          <a:p>
            <a:pPr lvl="2"/>
            <a:r>
              <a:rPr lang="en-US" dirty="0" smtClean="0">
                <a:sym typeface="Wingdings" panose="05000000000000000000" pitchFamily="2" charset="2"/>
              </a:rPr>
              <a:t>Other conventions adopting Law of Sea mechanism (</a:t>
            </a:r>
            <a:r>
              <a:rPr lang="en-US" sz="2300" dirty="0" smtClean="0">
                <a:sym typeface="Wingdings" panose="05000000000000000000" pitchFamily="2" charset="2"/>
              </a:rPr>
              <a:t>Fish Stocks, Archeological objects</a:t>
            </a:r>
            <a:r>
              <a:rPr lang="en-US" dirty="0" smtClean="0">
                <a:sym typeface="Wingdings" panose="05000000000000000000" pitchFamily="2" charset="2"/>
              </a:rPr>
              <a:t>)</a:t>
            </a:r>
          </a:p>
          <a:p>
            <a:pPr lvl="2"/>
            <a:r>
              <a:rPr lang="en-US" dirty="0" err="1" smtClean="0">
                <a:sym typeface="Wingdings" panose="05000000000000000000" pitchFamily="2" charset="2"/>
              </a:rPr>
              <a:t>Mn</a:t>
            </a:r>
            <a:r>
              <a:rPr lang="en-US" dirty="0" smtClean="0">
                <a:sym typeface="Wingdings" panose="05000000000000000000" pitchFamily="2" charset="2"/>
              </a:rPr>
              <a:t> Nodules, SMS, Co Crusts---- evolving process</a:t>
            </a:r>
          </a:p>
          <a:p>
            <a:pPr lvl="2"/>
            <a:r>
              <a:rPr lang="en-US" dirty="0" smtClean="0">
                <a:sym typeface="Wingdings" panose="05000000000000000000" pitchFamily="2" charset="2"/>
              </a:rPr>
              <a:t>Precautionary principle- if </a:t>
            </a:r>
            <a:r>
              <a:rPr lang="en-US" dirty="0" err="1" smtClean="0">
                <a:sym typeface="Wingdings" panose="05000000000000000000" pitchFamily="2" charset="2"/>
              </a:rPr>
              <a:t>sci</a:t>
            </a:r>
            <a:r>
              <a:rPr lang="en-US" dirty="0" smtClean="0">
                <a:sym typeface="Wingdings" panose="05000000000000000000" pitchFamily="2" charset="2"/>
              </a:rPr>
              <a:t> evidence </a:t>
            </a:r>
            <a:r>
              <a:rPr lang="en-US" dirty="0" err="1" smtClean="0">
                <a:sym typeface="Wingdings" panose="05000000000000000000" pitchFamily="2" charset="2"/>
              </a:rPr>
              <a:t>insuff</a:t>
            </a:r>
            <a:r>
              <a:rPr lang="en-US" dirty="0" smtClean="0">
                <a:sym typeface="Wingdings" panose="05000000000000000000" pitchFamily="2" charset="2"/>
              </a:rPr>
              <a:t> but </a:t>
            </a:r>
            <a:r>
              <a:rPr lang="en-US" dirty="0" err="1" smtClean="0">
                <a:sym typeface="Wingdings" panose="05000000000000000000" pitchFamily="2" charset="2"/>
              </a:rPr>
              <a:t>plausib</a:t>
            </a:r>
            <a:r>
              <a:rPr lang="en-US" dirty="0" smtClean="0">
                <a:sym typeface="Wingdings" panose="05000000000000000000" pitchFamily="2" charset="2"/>
              </a:rPr>
              <a:t> </a:t>
            </a:r>
            <a:r>
              <a:rPr lang="en-US" dirty="0" err="1" smtClean="0">
                <a:sym typeface="Wingdings" panose="05000000000000000000" pitchFamily="2" charset="2"/>
              </a:rPr>
              <a:t>indic</a:t>
            </a:r>
            <a:r>
              <a:rPr lang="en-US" dirty="0" smtClean="0">
                <a:sym typeface="Wingdings" panose="05000000000000000000" pitchFamily="2" charset="2"/>
              </a:rPr>
              <a:t> of risk must address</a:t>
            </a:r>
          </a:p>
          <a:p>
            <a:pPr lvl="2"/>
            <a:r>
              <a:rPr lang="en-US" dirty="0" smtClean="0">
                <a:sym typeface="Wingdings" panose="05000000000000000000" pitchFamily="2" charset="2"/>
              </a:rPr>
              <a:t>5 </a:t>
            </a:r>
            <a:r>
              <a:rPr lang="en-US" dirty="0" err="1" smtClean="0">
                <a:sym typeface="Wingdings" panose="05000000000000000000" pitchFamily="2" charset="2"/>
              </a:rPr>
              <a:t>workplans</a:t>
            </a:r>
            <a:r>
              <a:rPr lang="en-US" dirty="0" smtClean="0">
                <a:sym typeface="Wingdings" panose="05000000000000000000" pitchFamily="2" charset="2"/>
              </a:rPr>
              <a:t>, 7 exploration contracts </a:t>
            </a:r>
            <a:r>
              <a:rPr lang="en-US" dirty="0" err="1" smtClean="0">
                <a:sym typeface="Wingdings" panose="05000000000000000000" pitchFamily="2" charset="2"/>
              </a:rPr>
              <a:t>polymetalic</a:t>
            </a:r>
            <a:r>
              <a:rPr lang="en-US" dirty="0" smtClean="0">
                <a:sym typeface="Wingdings" panose="05000000000000000000" pitchFamily="2" charset="2"/>
              </a:rPr>
              <a:t> nodules, 2 </a:t>
            </a:r>
            <a:r>
              <a:rPr lang="en-US" dirty="0" err="1" smtClean="0">
                <a:sym typeface="Wingdings" panose="05000000000000000000" pitchFamily="2" charset="2"/>
              </a:rPr>
              <a:t>expl</a:t>
            </a:r>
            <a:r>
              <a:rPr lang="en-US" dirty="0" smtClean="0">
                <a:sym typeface="Wingdings" panose="05000000000000000000" pitchFamily="2" charset="2"/>
              </a:rPr>
              <a:t> K SMS, Co crusts </a:t>
            </a:r>
            <a:r>
              <a:rPr lang="en-US" dirty="0" err="1" smtClean="0">
                <a:sym typeface="Wingdings" panose="05000000000000000000" pitchFamily="2" charset="2"/>
              </a:rPr>
              <a:t>nxt</a:t>
            </a:r>
            <a:endParaRPr lang="en-US" dirty="0"/>
          </a:p>
        </p:txBody>
      </p:sp>
      <p:grpSp>
        <p:nvGrpSpPr>
          <p:cNvPr id="7" name="Group 6"/>
          <p:cNvGrpSpPr/>
          <p:nvPr/>
        </p:nvGrpSpPr>
        <p:grpSpPr>
          <a:xfrm>
            <a:off x="5793239" y="3015749"/>
            <a:ext cx="3221776" cy="1308421"/>
            <a:chOff x="4265608" y="4876800"/>
            <a:chExt cx="4878392" cy="1981200"/>
          </a:xfrm>
        </p:grpSpPr>
        <p:pic>
          <p:nvPicPr>
            <p:cNvPr id="45058" name="Picture 2" descr="http://upload.wikimedia.org/wikipedia/commons/thumb/4/43/Law_of_the_Sea_Convention.svg/940px-Law_of_the_Sea_Conventi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463" y="4876800"/>
              <a:ext cx="4487537"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49028" y="5255820"/>
              <a:ext cx="373820" cy="307778"/>
            </a:xfrm>
            <a:prstGeom prst="rect">
              <a:avLst/>
            </a:prstGeom>
            <a:noFill/>
          </p:spPr>
          <p:txBody>
            <a:bodyPr wrap="none" rtlCol="0">
              <a:spAutoFit/>
            </a:bodyPr>
            <a:lstStyle/>
            <a:p>
              <a:r>
                <a:rPr lang="en-US" sz="1400" dirty="0" smtClean="0"/>
                <a:t>no</a:t>
              </a:r>
              <a:endParaRPr lang="en-US" sz="1400" dirty="0"/>
            </a:p>
          </p:txBody>
        </p:sp>
        <p:sp>
          <p:nvSpPr>
            <p:cNvPr id="5" name="TextBox 4"/>
            <p:cNvSpPr txBox="1"/>
            <p:nvPr/>
          </p:nvSpPr>
          <p:spPr>
            <a:xfrm>
              <a:off x="6256662" y="6174334"/>
              <a:ext cx="424540" cy="307777"/>
            </a:xfrm>
            <a:prstGeom prst="rect">
              <a:avLst/>
            </a:prstGeom>
            <a:noFill/>
          </p:spPr>
          <p:txBody>
            <a:bodyPr wrap="none" rtlCol="0">
              <a:spAutoFit/>
            </a:bodyPr>
            <a:lstStyle/>
            <a:p>
              <a:r>
                <a:rPr lang="en-US" sz="1400" dirty="0" smtClean="0"/>
                <a:t>yes</a:t>
              </a:r>
              <a:endParaRPr lang="en-US" sz="1400" dirty="0"/>
            </a:p>
          </p:txBody>
        </p:sp>
        <p:sp>
          <p:nvSpPr>
            <p:cNvPr id="6" name="TextBox 5"/>
            <p:cNvSpPr txBox="1"/>
            <p:nvPr/>
          </p:nvSpPr>
          <p:spPr>
            <a:xfrm>
              <a:off x="4265608" y="5860154"/>
              <a:ext cx="1001684" cy="307778"/>
            </a:xfrm>
            <a:prstGeom prst="rect">
              <a:avLst/>
            </a:prstGeom>
            <a:noFill/>
          </p:spPr>
          <p:txBody>
            <a:bodyPr wrap="none" rtlCol="0">
              <a:spAutoFit/>
            </a:bodyPr>
            <a:lstStyle/>
            <a:p>
              <a:r>
                <a:rPr lang="en-US" sz="1400" dirty="0" smtClean="0"/>
                <a:t>not ratified</a:t>
              </a:r>
              <a:endParaRPr lang="en-US" sz="1400" dirty="0"/>
            </a:p>
          </p:txBody>
        </p:sp>
      </p:grpSp>
      <p:sp>
        <p:nvSpPr>
          <p:cNvPr id="8" name="Left Brace 7"/>
          <p:cNvSpPr/>
          <p:nvPr/>
        </p:nvSpPr>
        <p:spPr>
          <a:xfrm rot="16200000">
            <a:off x="1312944" y="1762185"/>
            <a:ext cx="152400" cy="1488912"/>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362200" y="2376793"/>
            <a:ext cx="1400833" cy="369332"/>
          </a:xfrm>
          <a:prstGeom prst="rect">
            <a:avLst/>
          </a:prstGeom>
          <a:noFill/>
        </p:spPr>
        <p:txBody>
          <a:bodyPr wrap="none" rtlCol="0">
            <a:spAutoFit/>
          </a:bodyPr>
          <a:lstStyle/>
          <a:p>
            <a:r>
              <a:rPr lang="en-US" dirty="0" smtClean="0">
                <a:solidFill>
                  <a:srgbClr val="0000FF"/>
                </a:solidFill>
              </a:rPr>
              <a:t>Long process</a:t>
            </a:r>
            <a:endParaRPr lang="en-US" dirty="0">
              <a:solidFill>
                <a:srgbClr val="0000FF"/>
              </a:solidFill>
            </a:endParaRPr>
          </a:p>
        </p:txBody>
      </p:sp>
      <p:sp>
        <p:nvSpPr>
          <p:cNvPr id="11" name="TextBox 10"/>
          <p:cNvSpPr txBox="1"/>
          <p:nvPr/>
        </p:nvSpPr>
        <p:spPr>
          <a:xfrm>
            <a:off x="5592283" y="4294190"/>
            <a:ext cx="980910" cy="369332"/>
          </a:xfrm>
          <a:prstGeom prst="rect">
            <a:avLst/>
          </a:prstGeom>
          <a:noFill/>
        </p:spPr>
        <p:txBody>
          <a:bodyPr wrap="none" rtlCol="0">
            <a:spAutoFit/>
          </a:bodyPr>
          <a:lstStyle/>
          <a:p>
            <a:r>
              <a:rPr lang="en-US" dirty="0" smtClean="0">
                <a:solidFill>
                  <a:srgbClr val="0000FF"/>
                </a:solidFill>
              </a:rPr>
              <a:t>resolved</a:t>
            </a:r>
            <a:endParaRPr lang="en-US" dirty="0">
              <a:solidFill>
                <a:srgbClr val="0000FF"/>
              </a:solidFill>
            </a:endParaRPr>
          </a:p>
        </p:txBody>
      </p:sp>
    </p:spTree>
    <p:extLst>
      <p:ext uri="{BB962C8B-B14F-4D97-AF65-F5344CB8AC3E}">
        <p14:creationId xmlns:p14="http://schemas.microsoft.com/office/powerpoint/2010/main" val="357041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8" descr="http://www.soest.hawaii.edu/oceanography/faculty/csmith/MPA_webpage/figures/Nodule%20Mining%20Contractors%20Claims%20in%20the%20Clarion-Clipperton%20Zone%20of%20the%20central%20Pacific.jpg"/>
          <p:cNvPicPr>
            <a:picLocks noChangeAspect="1" noChangeArrowheads="1"/>
          </p:cNvPicPr>
          <p:nvPr/>
        </p:nvPicPr>
        <p:blipFill rotWithShape="1">
          <a:blip r:embed="rId2">
            <a:extLst>
              <a:ext uri="{28A0092B-C50C-407E-A947-70E740481C1C}">
                <a14:useLocalDpi xmlns:a14="http://schemas.microsoft.com/office/drawing/2010/main" val="0"/>
              </a:ext>
            </a:extLst>
          </a:blip>
          <a:srcRect b="20119"/>
          <a:stretch/>
        </p:blipFill>
        <p:spPr bwMode="auto">
          <a:xfrm>
            <a:off x="33046" y="37531"/>
            <a:ext cx="9138250" cy="45765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www.soest.hawaii.edu/oceanography/faculty/csmith/MPA_webpage/figures/Nodule%20Mining%20Contractors%20Claims%20in%20the%20Clarion-Clipperton%20Zone%20of%20the%20central%20Pacific.jpg"/>
          <p:cNvPicPr>
            <a:picLocks noChangeAspect="1" noChangeArrowheads="1"/>
          </p:cNvPicPr>
          <p:nvPr/>
        </p:nvPicPr>
        <p:blipFill rotWithShape="1">
          <a:blip r:embed="rId2">
            <a:extLst>
              <a:ext uri="{28A0092B-C50C-407E-A947-70E740481C1C}">
                <a14:useLocalDpi xmlns:a14="http://schemas.microsoft.com/office/drawing/2010/main" val="0"/>
              </a:ext>
            </a:extLst>
          </a:blip>
          <a:srcRect l="52816" t="79537" r="23740" b="411"/>
          <a:stretch/>
        </p:blipFill>
        <p:spPr bwMode="auto">
          <a:xfrm>
            <a:off x="3352800" y="4202061"/>
            <a:ext cx="4953000" cy="265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616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1002</TotalTime>
  <Words>789</Words>
  <Application>Microsoft Office PowerPoint</Application>
  <PresentationFormat>On-screen Show (4:3)</PresentationFormat>
  <Paragraphs>183</Paragraphs>
  <Slides>19</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Calibri Light</vt:lpstr>
      <vt:lpstr>Wingdings</vt:lpstr>
      <vt:lpstr>Office Theme</vt:lpstr>
      <vt:lpstr>1_Office Theme</vt:lpstr>
      <vt:lpstr>2_Office Theme</vt:lpstr>
      <vt:lpstr>Ocean Resources</vt:lpstr>
      <vt:lpstr>Ocean Resources is a new story</vt:lpstr>
      <vt:lpstr>Scientific History</vt:lpstr>
      <vt:lpstr>Kennecott’s Ledgemont Laboratory</vt:lpstr>
      <vt:lpstr>KCC Mn Nodule Project</vt:lpstr>
      <vt:lpstr>Howard Hughes Nodule Harvester</vt:lpstr>
      <vt:lpstr>Howard Hughes Nodule Harvester</vt:lpstr>
      <vt:lpstr>Law of Sea</vt:lpstr>
      <vt:lpstr>PowerPoint Presentation</vt:lpstr>
      <vt:lpstr>Exclusive Economic Zone</vt:lpstr>
      <vt:lpstr>The importance of ocean resources in sustaining humanity over the next millennia and the importance of starting now  Keynote in  From seafloor hydrothermal systems to the sustainable exploitation of massive sulfide deposits myths and realities of the deep sea  Workshop  Bergen, Norway May 11, 2015  by  Lawrence M. Cathles Cornell University  </vt:lpstr>
      <vt:lpstr>Questions</vt:lpstr>
      <vt:lpstr>Seafloor exploitation</vt:lpstr>
      <vt:lpstr>VMS land-based exploitation</vt:lpstr>
      <vt:lpstr>A bit more on REE</vt:lpstr>
      <vt:lpstr>REE</vt:lpstr>
      <vt:lpstr>PowerPoint Presentation</vt:lpstr>
      <vt:lpstr>Ocean resources</vt:lpstr>
      <vt:lpstr>Ocean resources are significant because: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Resources</dc:title>
  <dc:creator>Lawrence Cathles</dc:creator>
  <cp:lastModifiedBy>Lawrence M. Cathles</cp:lastModifiedBy>
  <cp:revision>10</cp:revision>
  <dcterms:created xsi:type="dcterms:W3CDTF">2015-11-10T23:22:26Z</dcterms:created>
  <dcterms:modified xsi:type="dcterms:W3CDTF">2020-12-02T14:38:49Z</dcterms:modified>
</cp:coreProperties>
</file>